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6"/>
  </p:notesMasterIdLst>
  <p:sldIdLst>
    <p:sldId id="256" r:id="rId2"/>
    <p:sldId id="257" r:id="rId3"/>
    <p:sldId id="283" r:id="rId4"/>
    <p:sldId id="329" r:id="rId5"/>
    <p:sldId id="284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30" r:id="rId18"/>
    <p:sldId id="312" r:id="rId19"/>
    <p:sldId id="313" r:id="rId20"/>
    <p:sldId id="314" r:id="rId21"/>
    <p:sldId id="315" r:id="rId22"/>
    <p:sldId id="316" r:id="rId23"/>
    <p:sldId id="317" r:id="rId24"/>
    <p:sldId id="318" r:id="rId25"/>
    <p:sldId id="319" r:id="rId26"/>
    <p:sldId id="326" r:id="rId27"/>
    <p:sldId id="328" r:id="rId28"/>
    <p:sldId id="320" r:id="rId29"/>
    <p:sldId id="321" r:id="rId30"/>
    <p:sldId id="322" r:id="rId31"/>
    <p:sldId id="323" r:id="rId32"/>
    <p:sldId id="324" r:id="rId33"/>
    <p:sldId id="325" r:id="rId34"/>
    <p:sldId id="331" r:id="rId35"/>
    <p:sldId id="332" r:id="rId36"/>
    <p:sldId id="333" r:id="rId37"/>
    <p:sldId id="334" r:id="rId38"/>
    <p:sldId id="335" r:id="rId39"/>
    <p:sldId id="336" r:id="rId40"/>
    <p:sldId id="337" r:id="rId41"/>
    <p:sldId id="338" r:id="rId42"/>
    <p:sldId id="339" r:id="rId43"/>
    <p:sldId id="340" r:id="rId44"/>
    <p:sldId id="341" r:id="rId45"/>
    <p:sldId id="342" r:id="rId46"/>
    <p:sldId id="343" r:id="rId47"/>
    <p:sldId id="344" r:id="rId48"/>
    <p:sldId id="345" r:id="rId49"/>
    <p:sldId id="346" r:id="rId50"/>
    <p:sldId id="347" r:id="rId51"/>
    <p:sldId id="348" r:id="rId52"/>
    <p:sldId id="349" r:id="rId53"/>
    <p:sldId id="350" r:id="rId54"/>
    <p:sldId id="351" r:id="rId55"/>
    <p:sldId id="352" r:id="rId56"/>
    <p:sldId id="353" r:id="rId57"/>
    <p:sldId id="354" r:id="rId58"/>
    <p:sldId id="355" r:id="rId59"/>
    <p:sldId id="356" r:id="rId60"/>
    <p:sldId id="357" r:id="rId61"/>
    <p:sldId id="358" r:id="rId62"/>
    <p:sldId id="359" r:id="rId63"/>
    <p:sldId id="360" r:id="rId64"/>
    <p:sldId id="361" r:id="rId65"/>
    <p:sldId id="362" r:id="rId66"/>
    <p:sldId id="363" r:id="rId67"/>
    <p:sldId id="364" r:id="rId68"/>
    <p:sldId id="365" r:id="rId69"/>
    <p:sldId id="366" r:id="rId70"/>
    <p:sldId id="367" r:id="rId71"/>
    <p:sldId id="368" r:id="rId72"/>
    <p:sldId id="369" r:id="rId73"/>
    <p:sldId id="370" r:id="rId74"/>
    <p:sldId id="371" r:id="rId75"/>
    <p:sldId id="372" r:id="rId76"/>
    <p:sldId id="373" r:id="rId77"/>
    <p:sldId id="374" r:id="rId78"/>
    <p:sldId id="375" r:id="rId79"/>
    <p:sldId id="376" r:id="rId80"/>
    <p:sldId id="377" r:id="rId81"/>
    <p:sldId id="378" r:id="rId82"/>
    <p:sldId id="379" r:id="rId83"/>
    <p:sldId id="380" r:id="rId84"/>
    <p:sldId id="381" r:id="rId8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67" autoAdjust="0"/>
  </p:normalViewPr>
  <p:slideViewPr>
    <p:cSldViewPr showGuides="1">
      <p:cViewPr varScale="1">
        <p:scale>
          <a:sx n="118" d="100"/>
          <a:sy n="118" d="100"/>
        </p:scale>
        <p:origin x="1276" y="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tableStyles" Target="tableStyle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image" Target="../media/image28.wmf"/><Relationship Id="rId7" Type="http://schemas.openxmlformats.org/officeDocument/2006/relationships/image" Target="../media/image45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29.wmf"/><Relationship Id="rId9" Type="http://schemas.openxmlformats.org/officeDocument/2006/relationships/image" Target="../media/image47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image" Target="../media/image28.wmf"/><Relationship Id="rId7" Type="http://schemas.openxmlformats.org/officeDocument/2006/relationships/image" Target="../media/image45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10" Type="http://schemas.openxmlformats.org/officeDocument/2006/relationships/image" Target="../media/image49.wmf"/><Relationship Id="rId4" Type="http://schemas.openxmlformats.org/officeDocument/2006/relationships/image" Target="../media/image29.wmf"/><Relationship Id="rId9" Type="http://schemas.openxmlformats.org/officeDocument/2006/relationships/image" Target="../media/image4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image" Target="../media/image28.wmf"/><Relationship Id="rId7" Type="http://schemas.openxmlformats.org/officeDocument/2006/relationships/image" Target="../media/image45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44.wmf"/><Relationship Id="rId11" Type="http://schemas.openxmlformats.org/officeDocument/2006/relationships/image" Target="../media/image49.wmf"/><Relationship Id="rId5" Type="http://schemas.openxmlformats.org/officeDocument/2006/relationships/image" Target="../media/image43.wmf"/><Relationship Id="rId10" Type="http://schemas.openxmlformats.org/officeDocument/2006/relationships/image" Target="../media/image52.wmf"/><Relationship Id="rId4" Type="http://schemas.openxmlformats.org/officeDocument/2006/relationships/image" Target="../media/image29.wmf"/><Relationship Id="rId9" Type="http://schemas.openxmlformats.org/officeDocument/2006/relationships/image" Target="../media/image5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3" Type="http://schemas.openxmlformats.org/officeDocument/2006/relationships/image" Target="../media/image45.wmf"/><Relationship Id="rId7" Type="http://schemas.openxmlformats.org/officeDocument/2006/relationships/image" Target="../media/image5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4" Type="http://schemas.openxmlformats.org/officeDocument/2006/relationships/image" Target="../media/image46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7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image" Target="../media/image43.wmf"/><Relationship Id="rId7" Type="http://schemas.openxmlformats.org/officeDocument/2006/relationships/image" Target="../media/image60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59.wmf"/><Relationship Id="rId5" Type="http://schemas.openxmlformats.org/officeDocument/2006/relationships/image" Target="../media/image58.wmf"/><Relationship Id="rId4" Type="http://schemas.openxmlformats.org/officeDocument/2006/relationships/image" Target="../media/image44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7" Type="http://schemas.openxmlformats.org/officeDocument/2006/relationships/image" Target="../media/image62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59.wmf"/><Relationship Id="rId5" Type="http://schemas.openxmlformats.org/officeDocument/2006/relationships/image" Target="../media/image58.wmf"/><Relationship Id="rId4" Type="http://schemas.openxmlformats.org/officeDocument/2006/relationships/image" Target="../media/image44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image" Target="../media/image43.wmf"/><Relationship Id="rId7" Type="http://schemas.openxmlformats.org/officeDocument/2006/relationships/image" Target="../media/image64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59.wmf"/><Relationship Id="rId5" Type="http://schemas.openxmlformats.org/officeDocument/2006/relationships/image" Target="../media/image58.wmf"/><Relationship Id="rId4" Type="http://schemas.openxmlformats.org/officeDocument/2006/relationships/image" Target="../media/image44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3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68.wmf"/><Relationship Id="rId5" Type="http://schemas.openxmlformats.org/officeDocument/2006/relationships/image" Target="../media/image67.wmf"/><Relationship Id="rId4" Type="http://schemas.openxmlformats.org/officeDocument/2006/relationships/image" Target="../media/image66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9.wmf"/></Relationships>
</file>

<file path=ppt/drawings/_rels/vmlDrawing2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image" Target="../media/image28.wmf"/><Relationship Id="rId7" Type="http://schemas.openxmlformats.org/officeDocument/2006/relationships/image" Target="../media/image45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29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0.wmf"/></Relationships>
</file>

<file path=ppt/drawings/_rels/vmlDrawing26.v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3" Type="http://schemas.openxmlformats.org/officeDocument/2006/relationships/image" Target="../media/image44.wmf"/><Relationship Id="rId7" Type="http://schemas.openxmlformats.org/officeDocument/2006/relationships/image" Target="../media/image74.wmf"/><Relationship Id="rId2" Type="http://schemas.openxmlformats.org/officeDocument/2006/relationships/image" Target="../media/image43.wmf"/><Relationship Id="rId1" Type="http://schemas.openxmlformats.org/officeDocument/2006/relationships/image" Target="../media/image70.wmf"/><Relationship Id="rId6" Type="http://schemas.openxmlformats.org/officeDocument/2006/relationships/image" Target="../media/image73.wmf"/><Relationship Id="rId5" Type="http://schemas.openxmlformats.org/officeDocument/2006/relationships/image" Target="../media/image72.wmf"/><Relationship Id="rId4" Type="http://schemas.openxmlformats.org/officeDocument/2006/relationships/image" Target="../media/image71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6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77.wmf"/><Relationship Id="rId5" Type="http://schemas.openxmlformats.org/officeDocument/2006/relationships/image" Target="../media/image74.wmf"/><Relationship Id="rId4" Type="http://schemas.openxmlformats.org/officeDocument/2006/relationships/image" Target="../media/image73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8.wmf"/><Relationship Id="rId7" Type="http://schemas.openxmlformats.org/officeDocument/2006/relationships/image" Target="../media/image79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77.wmf"/><Relationship Id="rId5" Type="http://schemas.openxmlformats.org/officeDocument/2006/relationships/image" Target="../media/image74.wmf"/><Relationship Id="rId4" Type="http://schemas.openxmlformats.org/officeDocument/2006/relationships/image" Target="../media/image73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1.wmf"/><Relationship Id="rId2" Type="http://schemas.openxmlformats.org/officeDocument/2006/relationships/image" Target="../media/image80.wmf"/><Relationship Id="rId1" Type="http://schemas.openxmlformats.org/officeDocument/2006/relationships/image" Target="../media/image43.wmf"/><Relationship Id="rId6" Type="http://schemas.openxmlformats.org/officeDocument/2006/relationships/image" Target="../media/image82.wmf"/><Relationship Id="rId5" Type="http://schemas.openxmlformats.org/officeDocument/2006/relationships/image" Target="../media/image77.wmf"/><Relationship Id="rId4" Type="http://schemas.openxmlformats.org/officeDocument/2006/relationships/image" Target="../media/image7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81.wmf"/><Relationship Id="rId2" Type="http://schemas.openxmlformats.org/officeDocument/2006/relationships/image" Target="../media/image83.wmf"/><Relationship Id="rId1" Type="http://schemas.openxmlformats.org/officeDocument/2006/relationships/image" Target="../media/image43.wmf"/><Relationship Id="rId6" Type="http://schemas.openxmlformats.org/officeDocument/2006/relationships/image" Target="../media/image85.wmf"/><Relationship Id="rId5" Type="http://schemas.openxmlformats.org/officeDocument/2006/relationships/image" Target="../media/image84.wmf"/><Relationship Id="rId4" Type="http://schemas.openxmlformats.org/officeDocument/2006/relationships/image" Target="../media/image73.wmf"/></Relationships>
</file>

<file path=ppt/drawings/_rels/vmlDrawing3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1.wmf"/><Relationship Id="rId13" Type="http://schemas.openxmlformats.org/officeDocument/2006/relationships/image" Target="../media/image96.wmf"/><Relationship Id="rId3" Type="http://schemas.openxmlformats.org/officeDocument/2006/relationships/image" Target="../media/image87.wmf"/><Relationship Id="rId7" Type="http://schemas.openxmlformats.org/officeDocument/2006/relationships/image" Target="../media/image90.wmf"/><Relationship Id="rId12" Type="http://schemas.openxmlformats.org/officeDocument/2006/relationships/image" Target="../media/image95.wmf"/><Relationship Id="rId2" Type="http://schemas.openxmlformats.org/officeDocument/2006/relationships/image" Target="../media/image43.wmf"/><Relationship Id="rId16" Type="http://schemas.openxmlformats.org/officeDocument/2006/relationships/image" Target="../media/image99.wmf"/><Relationship Id="rId1" Type="http://schemas.openxmlformats.org/officeDocument/2006/relationships/image" Target="../media/image86.wmf"/><Relationship Id="rId6" Type="http://schemas.openxmlformats.org/officeDocument/2006/relationships/image" Target="../media/image89.wmf"/><Relationship Id="rId11" Type="http://schemas.openxmlformats.org/officeDocument/2006/relationships/image" Target="../media/image94.wmf"/><Relationship Id="rId5" Type="http://schemas.openxmlformats.org/officeDocument/2006/relationships/image" Target="../media/image88.wmf"/><Relationship Id="rId15" Type="http://schemas.openxmlformats.org/officeDocument/2006/relationships/image" Target="../media/image98.wmf"/><Relationship Id="rId10" Type="http://schemas.openxmlformats.org/officeDocument/2006/relationships/image" Target="../media/image93.wmf"/><Relationship Id="rId4" Type="http://schemas.openxmlformats.org/officeDocument/2006/relationships/image" Target="../media/image73.wmf"/><Relationship Id="rId9" Type="http://schemas.openxmlformats.org/officeDocument/2006/relationships/image" Target="../media/image92.wmf"/><Relationship Id="rId14" Type="http://schemas.openxmlformats.org/officeDocument/2006/relationships/image" Target="../media/image97.wmf"/></Relationships>
</file>

<file path=ppt/drawings/_rels/vmlDrawing3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wmf"/><Relationship Id="rId13" Type="http://schemas.openxmlformats.org/officeDocument/2006/relationships/image" Target="../media/image94.wmf"/><Relationship Id="rId18" Type="http://schemas.openxmlformats.org/officeDocument/2006/relationships/image" Target="../media/image99.wmf"/><Relationship Id="rId3" Type="http://schemas.openxmlformats.org/officeDocument/2006/relationships/image" Target="../media/image87.wmf"/><Relationship Id="rId7" Type="http://schemas.openxmlformats.org/officeDocument/2006/relationships/image" Target="../media/image100.wmf"/><Relationship Id="rId12" Type="http://schemas.openxmlformats.org/officeDocument/2006/relationships/image" Target="../media/image93.wmf"/><Relationship Id="rId17" Type="http://schemas.openxmlformats.org/officeDocument/2006/relationships/image" Target="../media/image104.wmf"/><Relationship Id="rId2" Type="http://schemas.openxmlformats.org/officeDocument/2006/relationships/image" Target="../media/image43.wmf"/><Relationship Id="rId16" Type="http://schemas.openxmlformats.org/officeDocument/2006/relationships/image" Target="../media/image97.wmf"/><Relationship Id="rId1" Type="http://schemas.openxmlformats.org/officeDocument/2006/relationships/image" Target="../media/image86.wmf"/><Relationship Id="rId6" Type="http://schemas.openxmlformats.org/officeDocument/2006/relationships/image" Target="../media/image89.wmf"/><Relationship Id="rId11" Type="http://schemas.openxmlformats.org/officeDocument/2006/relationships/image" Target="../media/image90.wmf"/><Relationship Id="rId5" Type="http://schemas.openxmlformats.org/officeDocument/2006/relationships/image" Target="../media/image88.wmf"/><Relationship Id="rId15" Type="http://schemas.openxmlformats.org/officeDocument/2006/relationships/image" Target="../media/image96.wmf"/><Relationship Id="rId10" Type="http://schemas.openxmlformats.org/officeDocument/2006/relationships/image" Target="../media/image103.wmf"/><Relationship Id="rId4" Type="http://schemas.openxmlformats.org/officeDocument/2006/relationships/image" Target="../media/image73.wmf"/><Relationship Id="rId9" Type="http://schemas.openxmlformats.org/officeDocument/2006/relationships/image" Target="../media/image102.wmf"/><Relationship Id="rId14" Type="http://schemas.openxmlformats.org/officeDocument/2006/relationships/image" Target="../media/image95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7.wmf"/><Relationship Id="rId2" Type="http://schemas.openxmlformats.org/officeDocument/2006/relationships/image" Target="../media/image106.wmf"/><Relationship Id="rId1" Type="http://schemas.openxmlformats.org/officeDocument/2006/relationships/image" Target="../media/image105.wmf"/></Relationships>
</file>

<file path=ppt/drawings/_rels/vmlDrawing3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2.wmf"/><Relationship Id="rId3" Type="http://schemas.openxmlformats.org/officeDocument/2006/relationships/image" Target="../media/image44.wmf"/><Relationship Id="rId7" Type="http://schemas.openxmlformats.org/officeDocument/2006/relationships/image" Target="../media/image111.wmf"/><Relationship Id="rId2" Type="http://schemas.openxmlformats.org/officeDocument/2006/relationships/image" Target="../media/image43.wmf"/><Relationship Id="rId1" Type="http://schemas.openxmlformats.org/officeDocument/2006/relationships/image" Target="../media/image108.wmf"/><Relationship Id="rId6" Type="http://schemas.openxmlformats.org/officeDocument/2006/relationships/image" Target="../media/image110.wmf"/><Relationship Id="rId5" Type="http://schemas.openxmlformats.org/officeDocument/2006/relationships/image" Target="../media/image109.wmf"/><Relationship Id="rId4" Type="http://schemas.openxmlformats.org/officeDocument/2006/relationships/image" Target="../media/image72.wmf"/><Relationship Id="rId9" Type="http://schemas.openxmlformats.org/officeDocument/2006/relationships/image" Target="../media/image113.wmf"/></Relationships>
</file>

<file path=ppt/drawings/_rels/vmlDrawing3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5.wmf"/><Relationship Id="rId1" Type="http://schemas.openxmlformats.org/officeDocument/2006/relationships/image" Target="../media/image114.wmf"/></Relationships>
</file>

<file path=ppt/drawings/_rels/vmlDrawing3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8.wmf"/><Relationship Id="rId2" Type="http://schemas.openxmlformats.org/officeDocument/2006/relationships/image" Target="../media/image117.wmf"/><Relationship Id="rId1" Type="http://schemas.openxmlformats.org/officeDocument/2006/relationships/image" Target="../media/image116.wmf"/></Relationships>
</file>

<file path=ppt/drawings/_rels/vmlDrawing3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wmf"/><Relationship Id="rId1" Type="http://schemas.openxmlformats.org/officeDocument/2006/relationships/image" Target="../media/image119.wmf"/></Relationships>
</file>

<file path=ppt/drawings/_rels/vmlDrawing3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3.wmf"/><Relationship Id="rId2" Type="http://schemas.openxmlformats.org/officeDocument/2006/relationships/image" Target="../media/image122.wmf"/><Relationship Id="rId1" Type="http://schemas.openxmlformats.org/officeDocument/2006/relationships/image" Target="../media/image121.wmf"/></Relationships>
</file>

<file path=ppt/drawings/_rels/vmlDrawing3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5.wmf"/><Relationship Id="rId1" Type="http://schemas.openxmlformats.org/officeDocument/2006/relationships/image" Target="../media/image12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8.wmf"/><Relationship Id="rId2" Type="http://schemas.openxmlformats.org/officeDocument/2006/relationships/image" Target="../media/image127.wmf"/><Relationship Id="rId1" Type="http://schemas.openxmlformats.org/officeDocument/2006/relationships/image" Target="../media/image126.wmf"/><Relationship Id="rId4" Type="http://schemas.openxmlformats.org/officeDocument/2006/relationships/image" Target="../media/image129.wmf"/></Relationships>
</file>

<file path=ppt/drawings/_rels/vmlDrawing4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2.wmf"/><Relationship Id="rId2" Type="http://schemas.openxmlformats.org/officeDocument/2006/relationships/image" Target="../media/image131.wmf"/><Relationship Id="rId1" Type="http://schemas.openxmlformats.org/officeDocument/2006/relationships/image" Target="../media/image130.wmf"/></Relationships>
</file>

<file path=ppt/drawings/_rels/vmlDrawing4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3.wmf"/></Relationships>
</file>

<file path=ppt/drawings/_rels/vmlDrawing4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4.wmf"/></Relationships>
</file>

<file path=ppt/drawings/_rels/vmlDrawing4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6.wmf"/><Relationship Id="rId1" Type="http://schemas.openxmlformats.org/officeDocument/2006/relationships/image" Target="../media/image135.wmf"/></Relationships>
</file>

<file path=ppt/drawings/_rels/vmlDrawing4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7.wmf"/><Relationship Id="rId1" Type="http://schemas.openxmlformats.org/officeDocument/2006/relationships/image" Target="../media/image134.wmf"/></Relationships>
</file>

<file path=ppt/drawings/_rels/vmlDrawing4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wmf"/><Relationship Id="rId2" Type="http://schemas.openxmlformats.org/officeDocument/2006/relationships/image" Target="../media/image139.wmf"/><Relationship Id="rId1" Type="http://schemas.openxmlformats.org/officeDocument/2006/relationships/image" Target="../media/image138.wmf"/><Relationship Id="rId6" Type="http://schemas.openxmlformats.org/officeDocument/2006/relationships/image" Target="../media/image143.wmf"/><Relationship Id="rId5" Type="http://schemas.openxmlformats.org/officeDocument/2006/relationships/image" Target="../media/image142.wmf"/><Relationship Id="rId4" Type="http://schemas.openxmlformats.org/officeDocument/2006/relationships/image" Target="../media/image141.wmf"/></Relationships>
</file>

<file path=ppt/drawings/_rels/vmlDrawing4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5.wmf"/><Relationship Id="rId1" Type="http://schemas.openxmlformats.org/officeDocument/2006/relationships/image" Target="../media/image144.wmf"/></Relationships>
</file>

<file path=ppt/drawings/_rels/vmlDrawing4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6.wmf"/><Relationship Id="rId2" Type="http://schemas.openxmlformats.org/officeDocument/2006/relationships/image" Target="../media/image139.wmf"/><Relationship Id="rId1" Type="http://schemas.openxmlformats.org/officeDocument/2006/relationships/image" Target="../media/image138.wmf"/><Relationship Id="rId4" Type="http://schemas.openxmlformats.org/officeDocument/2006/relationships/image" Target="../media/image147.wmf"/></Relationships>
</file>

<file path=ppt/drawings/_rels/vmlDrawing4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6.wmf"/><Relationship Id="rId2" Type="http://schemas.openxmlformats.org/officeDocument/2006/relationships/image" Target="../media/image147.wmf"/><Relationship Id="rId1" Type="http://schemas.openxmlformats.org/officeDocument/2006/relationships/image" Target="../media/image139.wmf"/><Relationship Id="rId4" Type="http://schemas.openxmlformats.org/officeDocument/2006/relationships/image" Target="../media/image14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Relationship Id="rId9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Relationship Id="rId9" Type="http://schemas.openxmlformats.org/officeDocument/2006/relationships/image" Target="../media/image31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1/4/2018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809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8713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6404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004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09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5370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601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647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3381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1530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1393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280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4647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2266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8599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8805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8031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51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6700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314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3350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6386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4073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9511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125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infolab.stanford.edu/pub/voy/museum/pictures/display/robots/IMG_2404ArmFrontPeekingOut.JP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bots.epson.com/products/g-series.htm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1Lrz0gPvOA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burton@cse.yorku.c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se.yorku.ca/course/4431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wmf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3.wmf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image" Target="../media/image18.wmf"/><Relationship Id="rId18" Type="http://schemas.openxmlformats.org/officeDocument/2006/relationships/oleObject" Target="../embeddings/oleObject19.bin"/><Relationship Id="rId3" Type="http://schemas.openxmlformats.org/officeDocument/2006/relationships/notesSlide" Target="../notesSlides/notesSlide10.xml"/><Relationship Id="rId21" Type="http://schemas.openxmlformats.org/officeDocument/2006/relationships/image" Target="../media/image22.wmf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16.bin"/><Relationship Id="rId17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8.bin"/><Relationship Id="rId20" Type="http://schemas.openxmlformats.org/officeDocument/2006/relationships/oleObject" Target="../embeddings/oleObject20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5" Type="http://schemas.openxmlformats.org/officeDocument/2006/relationships/image" Target="../media/image19.wmf"/><Relationship Id="rId10" Type="http://schemas.openxmlformats.org/officeDocument/2006/relationships/oleObject" Target="../embeddings/oleObject15.bin"/><Relationship Id="rId19" Type="http://schemas.openxmlformats.org/officeDocument/2006/relationships/image" Target="../media/image21.wmf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6.wmf"/><Relationship Id="rId14" Type="http://schemas.openxmlformats.org/officeDocument/2006/relationships/oleObject" Target="../embeddings/oleObject17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image" Target="../media/image27.wmf"/><Relationship Id="rId18" Type="http://schemas.openxmlformats.org/officeDocument/2006/relationships/oleObject" Target="../embeddings/oleObject28.bin"/><Relationship Id="rId3" Type="http://schemas.openxmlformats.org/officeDocument/2006/relationships/notesSlide" Target="../notesSlides/notesSlide11.xml"/><Relationship Id="rId21" Type="http://schemas.openxmlformats.org/officeDocument/2006/relationships/image" Target="../media/image31.wmf"/><Relationship Id="rId7" Type="http://schemas.openxmlformats.org/officeDocument/2006/relationships/image" Target="../media/image24.wmf"/><Relationship Id="rId12" Type="http://schemas.openxmlformats.org/officeDocument/2006/relationships/oleObject" Target="../embeddings/oleObject25.bin"/><Relationship Id="rId17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7.bin"/><Relationship Id="rId20" Type="http://schemas.openxmlformats.org/officeDocument/2006/relationships/oleObject" Target="../embeddings/oleObject29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26.wmf"/><Relationship Id="rId5" Type="http://schemas.openxmlformats.org/officeDocument/2006/relationships/image" Target="../media/image23.wmf"/><Relationship Id="rId15" Type="http://schemas.openxmlformats.org/officeDocument/2006/relationships/image" Target="../media/image28.wmf"/><Relationship Id="rId10" Type="http://schemas.openxmlformats.org/officeDocument/2006/relationships/oleObject" Target="../embeddings/oleObject24.bin"/><Relationship Id="rId19" Type="http://schemas.openxmlformats.org/officeDocument/2006/relationships/image" Target="../media/image30.wmf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5.wmf"/><Relationship Id="rId14" Type="http://schemas.openxmlformats.org/officeDocument/2006/relationships/oleObject" Target="../embeddings/oleObject26.bin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image" Target="../media/image36.wmf"/><Relationship Id="rId18" Type="http://schemas.openxmlformats.org/officeDocument/2006/relationships/oleObject" Target="../embeddings/oleObject37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33.wmf"/><Relationship Id="rId12" Type="http://schemas.openxmlformats.org/officeDocument/2006/relationships/oleObject" Target="../embeddings/oleObject34.bin"/><Relationship Id="rId17" Type="http://schemas.openxmlformats.org/officeDocument/2006/relationships/image" Target="../media/image3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6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1.bin"/><Relationship Id="rId11" Type="http://schemas.openxmlformats.org/officeDocument/2006/relationships/image" Target="../media/image35.wmf"/><Relationship Id="rId5" Type="http://schemas.openxmlformats.org/officeDocument/2006/relationships/image" Target="../media/image32.wmf"/><Relationship Id="rId15" Type="http://schemas.openxmlformats.org/officeDocument/2006/relationships/image" Target="../media/image37.wmf"/><Relationship Id="rId10" Type="http://schemas.openxmlformats.org/officeDocument/2006/relationships/oleObject" Target="../embeddings/oleObject33.bin"/><Relationship Id="rId19" Type="http://schemas.openxmlformats.org/officeDocument/2006/relationships/image" Target="../media/image39.wmf"/><Relationship Id="rId4" Type="http://schemas.openxmlformats.org/officeDocument/2006/relationships/oleObject" Target="../embeddings/oleObject30.bin"/><Relationship Id="rId9" Type="http://schemas.openxmlformats.org/officeDocument/2006/relationships/image" Target="../media/image34.wmf"/><Relationship Id="rId14" Type="http://schemas.openxmlformats.org/officeDocument/2006/relationships/oleObject" Target="../embeddings/oleObject35.bin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13" Type="http://schemas.openxmlformats.org/officeDocument/2006/relationships/image" Target="../media/image41.wmf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36.wmf"/><Relationship Id="rId12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9.bin"/><Relationship Id="rId11" Type="http://schemas.openxmlformats.org/officeDocument/2006/relationships/image" Target="../media/image40.wmf"/><Relationship Id="rId5" Type="http://schemas.openxmlformats.org/officeDocument/2006/relationships/image" Target="../media/image35.wmf"/><Relationship Id="rId15" Type="http://schemas.openxmlformats.org/officeDocument/2006/relationships/image" Target="../media/image42.wmf"/><Relationship Id="rId10" Type="http://schemas.openxmlformats.org/officeDocument/2006/relationships/oleObject" Target="../embeddings/oleObject41.bin"/><Relationship Id="rId4" Type="http://schemas.openxmlformats.org/officeDocument/2006/relationships/oleObject" Target="../embeddings/oleObject38.bin"/><Relationship Id="rId9" Type="http://schemas.openxmlformats.org/officeDocument/2006/relationships/image" Target="../media/image37.wmf"/><Relationship Id="rId14" Type="http://schemas.openxmlformats.org/officeDocument/2006/relationships/oleObject" Target="../embeddings/oleObject43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13" Type="http://schemas.openxmlformats.org/officeDocument/2006/relationships/image" Target="../media/image43.wmf"/><Relationship Id="rId18" Type="http://schemas.openxmlformats.org/officeDocument/2006/relationships/oleObject" Target="../embeddings/oleObject51.bin"/><Relationship Id="rId3" Type="http://schemas.openxmlformats.org/officeDocument/2006/relationships/notesSlide" Target="../notesSlides/notesSlide14.xml"/><Relationship Id="rId21" Type="http://schemas.openxmlformats.org/officeDocument/2006/relationships/image" Target="../media/image47.wmf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48.bin"/><Relationship Id="rId17" Type="http://schemas.openxmlformats.org/officeDocument/2006/relationships/image" Target="../media/image4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0.bin"/><Relationship Id="rId20" Type="http://schemas.openxmlformats.org/officeDocument/2006/relationships/oleObject" Target="../embeddings/oleObject52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5.bin"/><Relationship Id="rId11" Type="http://schemas.openxmlformats.org/officeDocument/2006/relationships/image" Target="../media/image29.wmf"/><Relationship Id="rId5" Type="http://schemas.openxmlformats.org/officeDocument/2006/relationships/image" Target="../media/image26.wmf"/><Relationship Id="rId15" Type="http://schemas.openxmlformats.org/officeDocument/2006/relationships/image" Target="../media/image44.wmf"/><Relationship Id="rId10" Type="http://schemas.openxmlformats.org/officeDocument/2006/relationships/oleObject" Target="../embeddings/oleObject47.bin"/><Relationship Id="rId19" Type="http://schemas.openxmlformats.org/officeDocument/2006/relationships/image" Target="../media/image46.wmf"/><Relationship Id="rId4" Type="http://schemas.openxmlformats.org/officeDocument/2006/relationships/oleObject" Target="../embeddings/oleObject44.bin"/><Relationship Id="rId9" Type="http://schemas.openxmlformats.org/officeDocument/2006/relationships/image" Target="../media/image28.wmf"/><Relationship Id="rId14" Type="http://schemas.openxmlformats.org/officeDocument/2006/relationships/oleObject" Target="../embeddings/oleObject49.bin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5.bin"/><Relationship Id="rId13" Type="http://schemas.openxmlformats.org/officeDocument/2006/relationships/image" Target="../media/image43.wmf"/><Relationship Id="rId18" Type="http://schemas.openxmlformats.org/officeDocument/2006/relationships/oleObject" Target="../embeddings/oleObject60.bin"/><Relationship Id="rId3" Type="http://schemas.openxmlformats.org/officeDocument/2006/relationships/notesSlide" Target="../notesSlides/notesSlide15.xml"/><Relationship Id="rId21" Type="http://schemas.openxmlformats.org/officeDocument/2006/relationships/image" Target="../media/image48.wmf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57.bin"/><Relationship Id="rId17" Type="http://schemas.openxmlformats.org/officeDocument/2006/relationships/image" Target="../media/image4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9.bin"/><Relationship Id="rId20" Type="http://schemas.openxmlformats.org/officeDocument/2006/relationships/oleObject" Target="../embeddings/oleObject61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54.bin"/><Relationship Id="rId11" Type="http://schemas.openxmlformats.org/officeDocument/2006/relationships/image" Target="../media/image29.wmf"/><Relationship Id="rId5" Type="http://schemas.openxmlformats.org/officeDocument/2006/relationships/image" Target="../media/image26.wmf"/><Relationship Id="rId15" Type="http://schemas.openxmlformats.org/officeDocument/2006/relationships/image" Target="../media/image44.wmf"/><Relationship Id="rId23" Type="http://schemas.openxmlformats.org/officeDocument/2006/relationships/image" Target="../media/image49.wmf"/><Relationship Id="rId10" Type="http://schemas.openxmlformats.org/officeDocument/2006/relationships/oleObject" Target="../embeddings/oleObject56.bin"/><Relationship Id="rId19" Type="http://schemas.openxmlformats.org/officeDocument/2006/relationships/image" Target="../media/image46.wmf"/><Relationship Id="rId4" Type="http://schemas.openxmlformats.org/officeDocument/2006/relationships/oleObject" Target="../embeddings/oleObject53.bin"/><Relationship Id="rId9" Type="http://schemas.openxmlformats.org/officeDocument/2006/relationships/image" Target="../media/image28.wmf"/><Relationship Id="rId14" Type="http://schemas.openxmlformats.org/officeDocument/2006/relationships/oleObject" Target="../embeddings/oleObject58.bin"/><Relationship Id="rId22" Type="http://schemas.openxmlformats.org/officeDocument/2006/relationships/oleObject" Target="../embeddings/oleObject62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50.wmf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6.bin"/><Relationship Id="rId13" Type="http://schemas.openxmlformats.org/officeDocument/2006/relationships/image" Target="../media/image43.wmf"/><Relationship Id="rId18" Type="http://schemas.openxmlformats.org/officeDocument/2006/relationships/oleObject" Target="../embeddings/oleObject71.bin"/><Relationship Id="rId3" Type="http://schemas.openxmlformats.org/officeDocument/2006/relationships/notesSlide" Target="../notesSlides/notesSlide16.xml"/><Relationship Id="rId21" Type="http://schemas.openxmlformats.org/officeDocument/2006/relationships/image" Target="../media/image51.wmf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68.bin"/><Relationship Id="rId17" Type="http://schemas.openxmlformats.org/officeDocument/2006/relationships/image" Target="../media/image45.wmf"/><Relationship Id="rId25" Type="http://schemas.openxmlformats.org/officeDocument/2006/relationships/image" Target="../media/image4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0.bin"/><Relationship Id="rId20" Type="http://schemas.openxmlformats.org/officeDocument/2006/relationships/oleObject" Target="../embeddings/oleObject72.bin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65.bin"/><Relationship Id="rId11" Type="http://schemas.openxmlformats.org/officeDocument/2006/relationships/image" Target="../media/image29.wmf"/><Relationship Id="rId24" Type="http://schemas.openxmlformats.org/officeDocument/2006/relationships/oleObject" Target="../embeddings/oleObject74.bin"/><Relationship Id="rId5" Type="http://schemas.openxmlformats.org/officeDocument/2006/relationships/image" Target="../media/image26.wmf"/><Relationship Id="rId15" Type="http://schemas.openxmlformats.org/officeDocument/2006/relationships/image" Target="../media/image44.wmf"/><Relationship Id="rId23" Type="http://schemas.openxmlformats.org/officeDocument/2006/relationships/image" Target="../media/image52.wmf"/><Relationship Id="rId10" Type="http://schemas.openxmlformats.org/officeDocument/2006/relationships/oleObject" Target="../embeddings/oleObject67.bin"/><Relationship Id="rId19" Type="http://schemas.openxmlformats.org/officeDocument/2006/relationships/image" Target="../media/image46.wmf"/><Relationship Id="rId4" Type="http://schemas.openxmlformats.org/officeDocument/2006/relationships/oleObject" Target="../embeddings/oleObject64.bin"/><Relationship Id="rId9" Type="http://schemas.openxmlformats.org/officeDocument/2006/relationships/image" Target="../media/image28.wmf"/><Relationship Id="rId14" Type="http://schemas.openxmlformats.org/officeDocument/2006/relationships/oleObject" Target="../embeddings/oleObject69.bin"/><Relationship Id="rId22" Type="http://schemas.openxmlformats.org/officeDocument/2006/relationships/oleObject" Target="../embeddings/oleObject73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50.wmf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8.bin"/><Relationship Id="rId13" Type="http://schemas.openxmlformats.org/officeDocument/2006/relationships/image" Target="../media/image53.wmf"/><Relationship Id="rId18" Type="http://schemas.openxmlformats.org/officeDocument/2006/relationships/oleObject" Target="../embeddings/oleObject83.bin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44.wmf"/><Relationship Id="rId12" Type="http://schemas.openxmlformats.org/officeDocument/2006/relationships/oleObject" Target="../embeddings/oleObject80.bin"/><Relationship Id="rId17" Type="http://schemas.openxmlformats.org/officeDocument/2006/relationships/image" Target="../media/image5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2.bin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77.bin"/><Relationship Id="rId11" Type="http://schemas.openxmlformats.org/officeDocument/2006/relationships/image" Target="../media/image46.wmf"/><Relationship Id="rId5" Type="http://schemas.openxmlformats.org/officeDocument/2006/relationships/image" Target="../media/image43.wmf"/><Relationship Id="rId15" Type="http://schemas.openxmlformats.org/officeDocument/2006/relationships/image" Target="../media/image54.wmf"/><Relationship Id="rId10" Type="http://schemas.openxmlformats.org/officeDocument/2006/relationships/oleObject" Target="../embeddings/oleObject79.bin"/><Relationship Id="rId19" Type="http://schemas.openxmlformats.org/officeDocument/2006/relationships/image" Target="../media/image56.wmf"/><Relationship Id="rId4" Type="http://schemas.openxmlformats.org/officeDocument/2006/relationships/oleObject" Target="../embeddings/oleObject76.bin"/><Relationship Id="rId9" Type="http://schemas.openxmlformats.org/officeDocument/2006/relationships/image" Target="../media/image45.wmf"/><Relationship Id="rId14" Type="http://schemas.openxmlformats.org/officeDocument/2006/relationships/oleObject" Target="../embeddings/oleObject81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57.wmf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7.bin"/><Relationship Id="rId13" Type="http://schemas.openxmlformats.org/officeDocument/2006/relationships/image" Target="../media/image58.wmf"/><Relationship Id="rId18" Type="http://schemas.openxmlformats.org/officeDocument/2006/relationships/oleObject" Target="../embeddings/oleObject92.bin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89.bin"/><Relationship Id="rId17" Type="http://schemas.openxmlformats.org/officeDocument/2006/relationships/image" Target="../media/image60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1.bin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86.bin"/><Relationship Id="rId11" Type="http://schemas.openxmlformats.org/officeDocument/2006/relationships/image" Target="../media/image44.wmf"/><Relationship Id="rId5" Type="http://schemas.openxmlformats.org/officeDocument/2006/relationships/image" Target="../media/image26.wmf"/><Relationship Id="rId15" Type="http://schemas.openxmlformats.org/officeDocument/2006/relationships/image" Target="../media/image59.wmf"/><Relationship Id="rId10" Type="http://schemas.openxmlformats.org/officeDocument/2006/relationships/oleObject" Target="../embeddings/oleObject88.bin"/><Relationship Id="rId19" Type="http://schemas.openxmlformats.org/officeDocument/2006/relationships/image" Target="../media/image61.wmf"/><Relationship Id="rId4" Type="http://schemas.openxmlformats.org/officeDocument/2006/relationships/oleObject" Target="../embeddings/oleObject85.bin"/><Relationship Id="rId9" Type="http://schemas.openxmlformats.org/officeDocument/2006/relationships/image" Target="../media/image43.wmf"/><Relationship Id="rId14" Type="http://schemas.openxmlformats.org/officeDocument/2006/relationships/oleObject" Target="../embeddings/oleObject90.bin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5.bin"/><Relationship Id="rId13" Type="http://schemas.openxmlformats.org/officeDocument/2006/relationships/image" Target="../media/image58.wmf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97.bin"/><Relationship Id="rId17" Type="http://schemas.openxmlformats.org/officeDocument/2006/relationships/image" Target="../media/image6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9.bin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94.bin"/><Relationship Id="rId11" Type="http://schemas.openxmlformats.org/officeDocument/2006/relationships/image" Target="../media/image44.wmf"/><Relationship Id="rId5" Type="http://schemas.openxmlformats.org/officeDocument/2006/relationships/image" Target="../media/image26.wmf"/><Relationship Id="rId15" Type="http://schemas.openxmlformats.org/officeDocument/2006/relationships/image" Target="../media/image59.wmf"/><Relationship Id="rId10" Type="http://schemas.openxmlformats.org/officeDocument/2006/relationships/oleObject" Target="../embeddings/oleObject96.bin"/><Relationship Id="rId4" Type="http://schemas.openxmlformats.org/officeDocument/2006/relationships/oleObject" Target="../embeddings/oleObject93.bin"/><Relationship Id="rId9" Type="http://schemas.openxmlformats.org/officeDocument/2006/relationships/image" Target="../media/image43.wmf"/><Relationship Id="rId14" Type="http://schemas.openxmlformats.org/officeDocument/2006/relationships/oleObject" Target="../embeddings/oleObject98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6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3.bin"/><Relationship Id="rId13" Type="http://schemas.openxmlformats.org/officeDocument/2006/relationships/image" Target="../media/image58.wmf"/><Relationship Id="rId18" Type="http://schemas.openxmlformats.org/officeDocument/2006/relationships/oleObject" Target="../embeddings/oleObject108.bin"/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105.bin"/><Relationship Id="rId17" Type="http://schemas.openxmlformats.org/officeDocument/2006/relationships/image" Target="../media/image6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07.bin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02.bin"/><Relationship Id="rId11" Type="http://schemas.openxmlformats.org/officeDocument/2006/relationships/image" Target="../media/image44.wmf"/><Relationship Id="rId5" Type="http://schemas.openxmlformats.org/officeDocument/2006/relationships/image" Target="../media/image26.wmf"/><Relationship Id="rId15" Type="http://schemas.openxmlformats.org/officeDocument/2006/relationships/image" Target="../media/image59.wmf"/><Relationship Id="rId10" Type="http://schemas.openxmlformats.org/officeDocument/2006/relationships/oleObject" Target="../embeddings/oleObject104.bin"/><Relationship Id="rId19" Type="http://schemas.openxmlformats.org/officeDocument/2006/relationships/image" Target="../media/image52.wmf"/><Relationship Id="rId4" Type="http://schemas.openxmlformats.org/officeDocument/2006/relationships/oleObject" Target="../embeddings/oleObject101.bin"/><Relationship Id="rId9" Type="http://schemas.openxmlformats.org/officeDocument/2006/relationships/image" Target="../media/image43.wmf"/><Relationship Id="rId14" Type="http://schemas.openxmlformats.org/officeDocument/2006/relationships/oleObject" Target="../embeddings/oleObject106.bin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63.wmf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2.bin"/><Relationship Id="rId13" Type="http://schemas.openxmlformats.org/officeDocument/2006/relationships/image" Target="../media/image67.wmf"/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44.wmf"/><Relationship Id="rId12" Type="http://schemas.openxmlformats.org/officeDocument/2006/relationships/oleObject" Target="../embeddings/oleObject1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111.bin"/><Relationship Id="rId11" Type="http://schemas.openxmlformats.org/officeDocument/2006/relationships/image" Target="../media/image66.wmf"/><Relationship Id="rId5" Type="http://schemas.openxmlformats.org/officeDocument/2006/relationships/image" Target="../media/image43.wmf"/><Relationship Id="rId15" Type="http://schemas.openxmlformats.org/officeDocument/2006/relationships/image" Target="../media/image68.wmf"/><Relationship Id="rId10" Type="http://schemas.openxmlformats.org/officeDocument/2006/relationships/oleObject" Target="../embeddings/oleObject113.bin"/><Relationship Id="rId4" Type="http://schemas.openxmlformats.org/officeDocument/2006/relationships/oleObject" Target="../embeddings/oleObject110.bin"/><Relationship Id="rId9" Type="http://schemas.openxmlformats.org/officeDocument/2006/relationships/image" Target="../media/image65.wmf"/><Relationship Id="rId14" Type="http://schemas.openxmlformats.org/officeDocument/2006/relationships/oleObject" Target="../embeddings/oleObject115.bin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69.wmf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9.bin"/><Relationship Id="rId13" Type="http://schemas.openxmlformats.org/officeDocument/2006/relationships/image" Target="../media/image43.wmf"/><Relationship Id="rId18" Type="http://schemas.openxmlformats.org/officeDocument/2006/relationships/oleObject" Target="../embeddings/oleObject124.bin"/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121.bin"/><Relationship Id="rId17" Type="http://schemas.openxmlformats.org/officeDocument/2006/relationships/image" Target="../media/image4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23.bin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118.bin"/><Relationship Id="rId11" Type="http://schemas.openxmlformats.org/officeDocument/2006/relationships/image" Target="../media/image29.wmf"/><Relationship Id="rId5" Type="http://schemas.openxmlformats.org/officeDocument/2006/relationships/image" Target="../media/image26.wmf"/><Relationship Id="rId15" Type="http://schemas.openxmlformats.org/officeDocument/2006/relationships/image" Target="../media/image44.wmf"/><Relationship Id="rId10" Type="http://schemas.openxmlformats.org/officeDocument/2006/relationships/oleObject" Target="../embeddings/oleObject120.bin"/><Relationship Id="rId19" Type="http://schemas.openxmlformats.org/officeDocument/2006/relationships/image" Target="../media/image46.wmf"/><Relationship Id="rId4" Type="http://schemas.openxmlformats.org/officeDocument/2006/relationships/oleObject" Target="../embeddings/oleObject117.bin"/><Relationship Id="rId9" Type="http://schemas.openxmlformats.org/officeDocument/2006/relationships/image" Target="../media/image28.wmf"/><Relationship Id="rId14" Type="http://schemas.openxmlformats.org/officeDocument/2006/relationships/oleObject" Target="../embeddings/oleObject122.bin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4" Type="http://schemas.openxmlformats.org/officeDocument/2006/relationships/image" Target="../media/image70.wmf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13" Type="http://schemas.openxmlformats.org/officeDocument/2006/relationships/oleObject" Target="../embeddings/oleObject131.bin"/><Relationship Id="rId18" Type="http://schemas.openxmlformats.org/officeDocument/2006/relationships/image" Target="../media/image75.wmf"/><Relationship Id="rId3" Type="http://schemas.openxmlformats.org/officeDocument/2006/relationships/oleObject" Target="../embeddings/oleObject126.bin"/><Relationship Id="rId7" Type="http://schemas.openxmlformats.org/officeDocument/2006/relationships/oleObject" Target="../embeddings/oleObject128.bin"/><Relationship Id="rId12" Type="http://schemas.openxmlformats.org/officeDocument/2006/relationships/image" Target="../media/image72.wmf"/><Relationship Id="rId17" Type="http://schemas.openxmlformats.org/officeDocument/2006/relationships/oleObject" Target="../embeddings/oleObject13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4.wmf"/><Relationship Id="rId1" Type="http://schemas.openxmlformats.org/officeDocument/2006/relationships/vmlDrawing" Target="../drawings/vmlDrawing26.v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130.bin"/><Relationship Id="rId5" Type="http://schemas.openxmlformats.org/officeDocument/2006/relationships/oleObject" Target="../embeddings/oleObject127.bin"/><Relationship Id="rId15" Type="http://schemas.openxmlformats.org/officeDocument/2006/relationships/oleObject" Target="../embeddings/oleObject132.bin"/><Relationship Id="rId10" Type="http://schemas.openxmlformats.org/officeDocument/2006/relationships/image" Target="../media/image71.wmf"/><Relationship Id="rId4" Type="http://schemas.openxmlformats.org/officeDocument/2006/relationships/image" Target="../media/image70.wmf"/><Relationship Id="rId9" Type="http://schemas.openxmlformats.org/officeDocument/2006/relationships/oleObject" Target="../embeddings/oleObject129.bin"/><Relationship Id="rId14" Type="http://schemas.openxmlformats.org/officeDocument/2006/relationships/image" Target="../media/image7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13" Type="http://schemas.openxmlformats.org/officeDocument/2006/relationships/oleObject" Target="../embeddings/oleObject139.bin"/><Relationship Id="rId3" Type="http://schemas.openxmlformats.org/officeDocument/2006/relationships/oleObject" Target="../embeddings/oleObject134.bin"/><Relationship Id="rId7" Type="http://schemas.openxmlformats.org/officeDocument/2006/relationships/oleObject" Target="../embeddings/oleObject136.bin"/><Relationship Id="rId12" Type="http://schemas.openxmlformats.org/officeDocument/2006/relationships/image" Target="../media/image7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138.bin"/><Relationship Id="rId5" Type="http://schemas.openxmlformats.org/officeDocument/2006/relationships/oleObject" Target="../embeddings/oleObject135.bin"/><Relationship Id="rId10" Type="http://schemas.openxmlformats.org/officeDocument/2006/relationships/image" Target="../media/image73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137.bin"/><Relationship Id="rId14" Type="http://schemas.openxmlformats.org/officeDocument/2006/relationships/image" Target="../media/image77.wmf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wmf"/><Relationship Id="rId13" Type="http://schemas.openxmlformats.org/officeDocument/2006/relationships/oleObject" Target="../embeddings/oleObject145.bin"/><Relationship Id="rId3" Type="http://schemas.openxmlformats.org/officeDocument/2006/relationships/oleObject" Target="../embeddings/oleObject140.bin"/><Relationship Id="rId7" Type="http://schemas.openxmlformats.org/officeDocument/2006/relationships/oleObject" Target="../embeddings/oleObject142.bin"/><Relationship Id="rId12" Type="http://schemas.openxmlformats.org/officeDocument/2006/relationships/image" Target="../media/image74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9.wmf"/><Relationship Id="rId1" Type="http://schemas.openxmlformats.org/officeDocument/2006/relationships/vmlDrawing" Target="../drawings/vmlDrawing28.v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144.bin"/><Relationship Id="rId5" Type="http://schemas.openxmlformats.org/officeDocument/2006/relationships/oleObject" Target="../embeddings/oleObject141.bin"/><Relationship Id="rId15" Type="http://schemas.openxmlformats.org/officeDocument/2006/relationships/oleObject" Target="../embeddings/oleObject146.bin"/><Relationship Id="rId10" Type="http://schemas.openxmlformats.org/officeDocument/2006/relationships/image" Target="../media/image73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143.bin"/><Relationship Id="rId14" Type="http://schemas.openxmlformats.org/officeDocument/2006/relationships/image" Target="../media/image77.wmf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13" Type="http://schemas.openxmlformats.org/officeDocument/2006/relationships/oleObject" Target="../embeddings/oleObject152.bin"/><Relationship Id="rId3" Type="http://schemas.openxmlformats.org/officeDocument/2006/relationships/oleObject" Target="../embeddings/oleObject147.bin"/><Relationship Id="rId7" Type="http://schemas.openxmlformats.org/officeDocument/2006/relationships/oleObject" Target="../embeddings/oleObject149.bin"/><Relationship Id="rId12" Type="http://schemas.openxmlformats.org/officeDocument/2006/relationships/image" Target="../media/image7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80.wmf"/><Relationship Id="rId11" Type="http://schemas.openxmlformats.org/officeDocument/2006/relationships/oleObject" Target="../embeddings/oleObject151.bin"/><Relationship Id="rId5" Type="http://schemas.openxmlformats.org/officeDocument/2006/relationships/oleObject" Target="../embeddings/oleObject148.bin"/><Relationship Id="rId10" Type="http://schemas.openxmlformats.org/officeDocument/2006/relationships/image" Target="../media/image73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150.bin"/><Relationship Id="rId14" Type="http://schemas.openxmlformats.org/officeDocument/2006/relationships/image" Target="../media/image82.wmf"/></Relationships>
</file>

<file path=ppt/slides/_rels/slide6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13" Type="http://schemas.openxmlformats.org/officeDocument/2006/relationships/oleObject" Target="../embeddings/oleObject158.bin"/><Relationship Id="rId3" Type="http://schemas.openxmlformats.org/officeDocument/2006/relationships/oleObject" Target="../embeddings/oleObject153.bin"/><Relationship Id="rId7" Type="http://schemas.openxmlformats.org/officeDocument/2006/relationships/oleObject" Target="../embeddings/oleObject155.bin"/><Relationship Id="rId12" Type="http://schemas.openxmlformats.org/officeDocument/2006/relationships/image" Target="../media/image8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83.wmf"/><Relationship Id="rId11" Type="http://schemas.openxmlformats.org/officeDocument/2006/relationships/oleObject" Target="../embeddings/oleObject157.bin"/><Relationship Id="rId5" Type="http://schemas.openxmlformats.org/officeDocument/2006/relationships/oleObject" Target="../embeddings/oleObject154.bin"/><Relationship Id="rId10" Type="http://schemas.openxmlformats.org/officeDocument/2006/relationships/image" Target="../media/image73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156.bin"/><Relationship Id="rId14" Type="http://schemas.openxmlformats.org/officeDocument/2006/relationships/image" Target="../media/image85.wmf"/></Relationships>
</file>

<file path=ppt/slides/_rels/slide6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wmf"/><Relationship Id="rId13" Type="http://schemas.openxmlformats.org/officeDocument/2006/relationships/oleObject" Target="../embeddings/oleObject164.bin"/><Relationship Id="rId18" Type="http://schemas.openxmlformats.org/officeDocument/2006/relationships/image" Target="../media/image91.wmf"/><Relationship Id="rId26" Type="http://schemas.openxmlformats.org/officeDocument/2006/relationships/oleObject" Target="../embeddings/oleObject172.bin"/><Relationship Id="rId39" Type="http://schemas.openxmlformats.org/officeDocument/2006/relationships/image" Target="../media/image99.wmf"/><Relationship Id="rId3" Type="http://schemas.openxmlformats.org/officeDocument/2006/relationships/oleObject" Target="../embeddings/oleObject159.bin"/><Relationship Id="rId21" Type="http://schemas.openxmlformats.org/officeDocument/2006/relationships/image" Target="../media/image92.wmf"/><Relationship Id="rId34" Type="http://schemas.openxmlformats.org/officeDocument/2006/relationships/oleObject" Target="../embeddings/oleObject177.bin"/><Relationship Id="rId7" Type="http://schemas.openxmlformats.org/officeDocument/2006/relationships/oleObject" Target="../embeddings/oleObject161.bin"/><Relationship Id="rId12" Type="http://schemas.openxmlformats.org/officeDocument/2006/relationships/image" Target="../media/image88.wmf"/><Relationship Id="rId17" Type="http://schemas.openxmlformats.org/officeDocument/2006/relationships/oleObject" Target="../embeddings/oleObject166.bin"/><Relationship Id="rId25" Type="http://schemas.openxmlformats.org/officeDocument/2006/relationships/oleObject" Target="../embeddings/oleObject171.bin"/><Relationship Id="rId33" Type="http://schemas.openxmlformats.org/officeDocument/2006/relationships/image" Target="../media/image96.wmf"/><Relationship Id="rId38" Type="http://schemas.openxmlformats.org/officeDocument/2006/relationships/oleObject" Target="../embeddings/oleObject17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0.wmf"/><Relationship Id="rId20" Type="http://schemas.openxmlformats.org/officeDocument/2006/relationships/oleObject" Target="../embeddings/oleObject168.bin"/><Relationship Id="rId29" Type="http://schemas.openxmlformats.org/officeDocument/2006/relationships/image" Target="../media/image94.wmf"/><Relationship Id="rId1" Type="http://schemas.openxmlformats.org/officeDocument/2006/relationships/vmlDrawing" Target="../drawings/vmlDrawing31.v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163.bin"/><Relationship Id="rId24" Type="http://schemas.openxmlformats.org/officeDocument/2006/relationships/oleObject" Target="../embeddings/oleObject170.bin"/><Relationship Id="rId32" Type="http://schemas.openxmlformats.org/officeDocument/2006/relationships/oleObject" Target="../embeddings/oleObject176.bin"/><Relationship Id="rId37" Type="http://schemas.openxmlformats.org/officeDocument/2006/relationships/image" Target="../media/image98.wmf"/><Relationship Id="rId5" Type="http://schemas.openxmlformats.org/officeDocument/2006/relationships/oleObject" Target="../embeddings/oleObject160.bin"/><Relationship Id="rId15" Type="http://schemas.openxmlformats.org/officeDocument/2006/relationships/oleObject" Target="../embeddings/oleObject165.bin"/><Relationship Id="rId23" Type="http://schemas.openxmlformats.org/officeDocument/2006/relationships/image" Target="../media/image93.wmf"/><Relationship Id="rId28" Type="http://schemas.openxmlformats.org/officeDocument/2006/relationships/oleObject" Target="../embeddings/oleObject174.bin"/><Relationship Id="rId36" Type="http://schemas.openxmlformats.org/officeDocument/2006/relationships/oleObject" Target="../embeddings/oleObject178.bin"/><Relationship Id="rId10" Type="http://schemas.openxmlformats.org/officeDocument/2006/relationships/image" Target="../media/image73.wmf"/><Relationship Id="rId19" Type="http://schemas.openxmlformats.org/officeDocument/2006/relationships/oleObject" Target="../embeddings/oleObject167.bin"/><Relationship Id="rId31" Type="http://schemas.openxmlformats.org/officeDocument/2006/relationships/image" Target="../media/image95.wmf"/><Relationship Id="rId4" Type="http://schemas.openxmlformats.org/officeDocument/2006/relationships/image" Target="../media/image86.wmf"/><Relationship Id="rId9" Type="http://schemas.openxmlformats.org/officeDocument/2006/relationships/oleObject" Target="../embeddings/oleObject162.bin"/><Relationship Id="rId14" Type="http://schemas.openxmlformats.org/officeDocument/2006/relationships/image" Target="../media/image89.wmf"/><Relationship Id="rId22" Type="http://schemas.openxmlformats.org/officeDocument/2006/relationships/oleObject" Target="../embeddings/oleObject169.bin"/><Relationship Id="rId27" Type="http://schemas.openxmlformats.org/officeDocument/2006/relationships/oleObject" Target="../embeddings/oleObject173.bin"/><Relationship Id="rId30" Type="http://schemas.openxmlformats.org/officeDocument/2006/relationships/oleObject" Target="../embeddings/oleObject175.bin"/><Relationship Id="rId35" Type="http://schemas.openxmlformats.org/officeDocument/2006/relationships/image" Target="../media/image97.wmf"/></Relationships>
</file>

<file path=ppt/slides/_rels/slide6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wmf"/><Relationship Id="rId13" Type="http://schemas.openxmlformats.org/officeDocument/2006/relationships/oleObject" Target="../embeddings/oleObject185.bin"/><Relationship Id="rId18" Type="http://schemas.openxmlformats.org/officeDocument/2006/relationships/image" Target="../media/image101.wmf"/><Relationship Id="rId26" Type="http://schemas.openxmlformats.org/officeDocument/2006/relationships/image" Target="../media/image93.wmf"/><Relationship Id="rId39" Type="http://schemas.openxmlformats.org/officeDocument/2006/relationships/oleObject" Target="../embeddings/oleObject199.bin"/><Relationship Id="rId3" Type="http://schemas.openxmlformats.org/officeDocument/2006/relationships/oleObject" Target="../embeddings/oleObject180.bin"/><Relationship Id="rId21" Type="http://schemas.openxmlformats.org/officeDocument/2006/relationships/oleObject" Target="../embeddings/oleObject189.bin"/><Relationship Id="rId34" Type="http://schemas.openxmlformats.org/officeDocument/2006/relationships/image" Target="../media/image96.wmf"/><Relationship Id="rId42" Type="http://schemas.openxmlformats.org/officeDocument/2006/relationships/oleObject" Target="../embeddings/oleObject201.bin"/><Relationship Id="rId7" Type="http://schemas.openxmlformats.org/officeDocument/2006/relationships/oleObject" Target="../embeddings/oleObject182.bin"/><Relationship Id="rId12" Type="http://schemas.openxmlformats.org/officeDocument/2006/relationships/image" Target="../media/image88.wmf"/><Relationship Id="rId17" Type="http://schemas.openxmlformats.org/officeDocument/2006/relationships/oleObject" Target="../embeddings/oleObject187.bin"/><Relationship Id="rId25" Type="http://schemas.openxmlformats.org/officeDocument/2006/relationships/oleObject" Target="../embeddings/oleObject191.bin"/><Relationship Id="rId33" Type="http://schemas.openxmlformats.org/officeDocument/2006/relationships/oleObject" Target="../embeddings/oleObject196.bin"/><Relationship Id="rId38" Type="http://schemas.openxmlformats.org/officeDocument/2006/relationships/image" Target="../media/image104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0.wmf"/><Relationship Id="rId20" Type="http://schemas.openxmlformats.org/officeDocument/2006/relationships/image" Target="../media/image102.wmf"/><Relationship Id="rId29" Type="http://schemas.openxmlformats.org/officeDocument/2006/relationships/oleObject" Target="../embeddings/oleObject194.bin"/><Relationship Id="rId41" Type="http://schemas.openxmlformats.org/officeDocument/2006/relationships/oleObject" Target="../embeddings/oleObject200.bin"/><Relationship Id="rId1" Type="http://schemas.openxmlformats.org/officeDocument/2006/relationships/vmlDrawing" Target="../drawings/vmlDrawing32.v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184.bin"/><Relationship Id="rId24" Type="http://schemas.openxmlformats.org/officeDocument/2006/relationships/image" Target="../media/image90.wmf"/><Relationship Id="rId32" Type="http://schemas.openxmlformats.org/officeDocument/2006/relationships/image" Target="../media/image95.wmf"/><Relationship Id="rId37" Type="http://schemas.openxmlformats.org/officeDocument/2006/relationships/oleObject" Target="../embeddings/oleObject198.bin"/><Relationship Id="rId40" Type="http://schemas.openxmlformats.org/officeDocument/2006/relationships/image" Target="../media/image99.wmf"/><Relationship Id="rId5" Type="http://schemas.openxmlformats.org/officeDocument/2006/relationships/oleObject" Target="../embeddings/oleObject181.bin"/><Relationship Id="rId15" Type="http://schemas.openxmlformats.org/officeDocument/2006/relationships/oleObject" Target="../embeddings/oleObject186.bin"/><Relationship Id="rId23" Type="http://schemas.openxmlformats.org/officeDocument/2006/relationships/oleObject" Target="../embeddings/oleObject190.bin"/><Relationship Id="rId28" Type="http://schemas.openxmlformats.org/officeDocument/2006/relationships/oleObject" Target="../embeddings/oleObject193.bin"/><Relationship Id="rId36" Type="http://schemas.openxmlformats.org/officeDocument/2006/relationships/image" Target="../media/image97.wmf"/><Relationship Id="rId10" Type="http://schemas.openxmlformats.org/officeDocument/2006/relationships/image" Target="../media/image73.wmf"/><Relationship Id="rId19" Type="http://schemas.openxmlformats.org/officeDocument/2006/relationships/oleObject" Target="../embeddings/oleObject188.bin"/><Relationship Id="rId31" Type="http://schemas.openxmlformats.org/officeDocument/2006/relationships/oleObject" Target="../embeddings/oleObject195.bin"/><Relationship Id="rId4" Type="http://schemas.openxmlformats.org/officeDocument/2006/relationships/image" Target="../media/image86.wmf"/><Relationship Id="rId9" Type="http://schemas.openxmlformats.org/officeDocument/2006/relationships/oleObject" Target="../embeddings/oleObject183.bin"/><Relationship Id="rId14" Type="http://schemas.openxmlformats.org/officeDocument/2006/relationships/image" Target="../media/image89.wmf"/><Relationship Id="rId22" Type="http://schemas.openxmlformats.org/officeDocument/2006/relationships/image" Target="../media/image103.wmf"/><Relationship Id="rId27" Type="http://schemas.openxmlformats.org/officeDocument/2006/relationships/oleObject" Target="../embeddings/oleObject192.bin"/><Relationship Id="rId30" Type="http://schemas.openxmlformats.org/officeDocument/2006/relationships/image" Target="../media/image94.wmf"/><Relationship Id="rId35" Type="http://schemas.openxmlformats.org/officeDocument/2006/relationships/oleObject" Target="../embeddings/oleObject197.bin"/></Relationships>
</file>

<file path=ppt/slides/_rels/slide6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7.wmf"/><Relationship Id="rId3" Type="http://schemas.openxmlformats.org/officeDocument/2006/relationships/oleObject" Target="../embeddings/oleObject202.bin"/><Relationship Id="rId7" Type="http://schemas.openxmlformats.org/officeDocument/2006/relationships/oleObject" Target="../embeddings/oleObject20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6" Type="http://schemas.openxmlformats.org/officeDocument/2006/relationships/image" Target="../media/image106.wmf"/><Relationship Id="rId5" Type="http://schemas.openxmlformats.org/officeDocument/2006/relationships/oleObject" Target="../embeddings/oleObject203.bin"/><Relationship Id="rId4" Type="http://schemas.openxmlformats.org/officeDocument/2006/relationships/image" Target="../media/image105.wmf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13" Type="http://schemas.openxmlformats.org/officeDocument/2006/relationships/oleObject" Target="../embeddings/oleObject210.bin"/><Relationship Id="rId18" Type="http://schemas.openxmlformats.org/officeDocument/2006/relationships/image" Target="../media/image112.wmf"/><Relationship Id="rId3" Type="http://schemas.openxmlformats.org/officeDocument/2006/relationships/oleObject" Target="../embeddings/oleObject205.bin"/><Relationship Id="rId7" Type="http://schemas.openxmlformats.org/officeDocument/2006/relationships/oleObject" Target="../embeddings/oleObject207.bin"/><Relationship Id="rId12" Type="http://schemas.openxmlformats.org/officeDocument/2006/relationships/image" Target="../media/image109.wmf"/><Relationship Id="rId17" Type="http://schemas.openxmlformats.org/officeDocument/2006/relationships/oleObject" Target="../embeddings/oleObject21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11.wmf"/><Relationship Id="rId20" Type="http://schemas.openxmlformats.org/officeDocument/2006/relationships/image" Target="../media/image113.wmf"/><Relationship Id="rId1" Type="http://schemas.openxmlformats.org/officeDocument/2006/relationships/vmlDrawing" Target="../drawings/vmlDrawing34.v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209.bin"/><Relationship Id="rId5" Type="http://schemas.openxmlformats.org/officeDocument/2006/relationships/oleObject" Target="../embeddings/oleObject206.bin"/><Relationship Id="rId15" Type="http://schemas.openxmlformats.org/officeDocument/2006/relationships/oleObject" Target="../embeddings/oleObject211.bin"/><Relationship Id="rId10" Type="http://schemas.openxmlformats.org/officeDocument/2006/relationships/image" Target="../media/image72.wmf"/><Relationship Id="rId19" Type="http://schemas.openxmlformats.org/officeDocument/2006/relationships/oleObject" Target="../embeddings/oleObject213.bin"/><Relationship Id="rId4" Type="http://schemas.openxmlformats.org/officeDocument/2006/relationships/image" Target="../media/image108.wmf"/><Relationship Id="rId9" Type="http://schemas.openxmlformats.org/officeDocument/2006/relationships/oleObject" Target="../embeddings/oleObject208.bin"/><Relationship Id="rId14" Type="http://schemas.openxmlformats.org/officeDocument/2006/relationships/image" Target="../media/image110.wmf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6" Type="http://schemas.openxmlformats.org/officeDocument/2006/relationships/image" Target="../media/image115.wmf"/><Relationship Id="rId5" Type="http://schemas.openxmlformats.org/officeDocument/2006/relationships/oleObject" Target="../embeddings/oleObject215.bin"/><Relationship Id="rId4" Type="http://schemas.openxmlformats.org/officeDocument/2006/relationships/image" Target="../media/image114.wmf"/></Relationships>
</file>

<file path=ppt/slides/_rels/slide7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wmf"/><Relationship Id="rId3" Type="http://schemas.openxmlformats.org/officeDocument/2006/relationships/oleObject" Target="../embeddings/oleObject216.bin"/><Relationship Id="rId7" Type="http://schemas.openxmlformats.org/officeDocument/2006/relationships/oleObject" Target="../embeddings/oleObject2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6" Type="http://schemas.openxmlformats.org/officeDocument/2006/relationships/image" Target="../media/image117.wmf"/><Relationship Id="rId5" Type="http://schemas.openxmlformats.org/officeDocument/2006/relationships/oleObject" Target="../embeddings/oleObject217.bin"/><Relationship Id="rId4" Type="http://schemas.openxmlformats.org/officeDocument/2006/relationships/image" Target="../media/image116.wmf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6" Type="http://schemas.openxmlformats.org/officeDocument/2006/relationships/image" Target="../media/image120.wmf"/><Relationship Id="rId5" Type="http://schemas.openxmlformats.org/officeDocument/2006/relationships/oleObject" Target="../embeddings/oleObject220.bin"/><Relationship Id="rId4" Type="http://schemas.openxmlformats.org/officeDocument/2006/relationships/image" Target="../media/image119.wmf"/></Relationships>
</file>

<file path=ppt/slides/_rels/slide7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3.wmf"/><Relationship Id="rId3" Type="http://schemas.openxmlformats.org/officeDocument/2006/relationships/oleObject" Target="../embeddings/oleObject221.bin"/><Relationship Id="rId7" Type="http://schemas.openxmlformats.org/officeDocument/2006/relationships/oleObject" Target="../embeddings/oleObject2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8.vml"/><Relationship Id="rId6" Type="http://schemas.openxmlformats.org/officeDocument/2006/relationships/image" Target="../media/image122.wmf"/><Relationship Id="rId5" Type="http://schemas.openxmlformats.org/officeDocument/2006/relationships/oleObject" Target="../embeddings/oleObject222.bin"/><Relationship Id="rId4" Type="http://schemas.openxmlformats.org/officeDocument/2006/relationships/image" Target="../media/image121.wmf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9.vml"/><Relationship Id="rId6" Type="http://schemas.openxmlformats.org/officeDocument/2006/relationships/image" Target="../media/image125.wmf"/><Relationship Id="rId5" Type="http://schemas.openxmlformats.org/officeDocument/2006/relationships/oleObject" Target="../embeddings/oleObject225.bin"/><Relationship Id="rId4" Type="http://schemas.openxmlformats.org/officeDocument/2006/relationships/image" Target="../media/image124.wmf"/></Relationships>
</file>

<file path=ppt/slides/_rels/slide7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8.wmf"/><Relationship Id="rId3" Type="http://schemas.openxmlformats.org/officeDocument/2006/relationships/oleObject" Target="../embeddings/oleObject226.bin"/><Relationship Id="rId7" Type="http://schemas.openxmlformats.org/officeDocument/2006/relationships/oleObject" Target="../embeddings/oleObject2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0.vml"/><Relationship Id="rId6" Type="http://schemas.openxmlformats.org/officeDocument/2006/relationships/image" Target="../media/image127.wmf"/><Relationship Id="rId5" Type="http://schemas.openxmlformats.org/officeDocument/2006/relationships/oleObject" Target="../embeddings/oleObject227.bin"/><Relationship Id="rId10" Type="http://schemas.openxmlformats.org/officeDocument/2006/relationships/image" Target="../media/image129.wmf"/><Relationship Id="rId4" Type="http://schemas.openxmlformats.org/officeDocument/2006/relationships/image" Target="../media/image126.wmf"/><Relationship Id="rId9" Type="http://schemas.openxmlformats.org/officeDocument/2006/relationships/oleObject" Target="../embeddings/oleObject229.bin"/></Relationships>
</file>

<file path=ppt/slides/_rels/slide7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2.wmf"/><Relationship Id="rId3" Type="http://schemas.openxmlformats.org/officeDocument/2006/relationships/oleObject" Target="../embeddings/oleObject230.bin"/><Relationship Id="rId7" Type="http://schemas.openxmlformats.org/officeDocument/2006/relationships/oleObject" Target="../embeddings/oleObject2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1.vml"/><Relationship Id="rId6" Type="http://schemas.openxmlformats.org/officeDocument/2006/relationships/image" Target="../media/image131.wmf"/><Relationship Id="rId5" Type="http://schemas.openxmlformats.org/officeDocument/2006/relationships/oleObject" Target="../embeddings/oleObject231.bin"/><Relationship Id="rId4" Type="http://schemas.openxmlformats.org/officeDocument/2006/relationships/image" Target="../media/image130.wmf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2.vml"/><Relationship Id="rId4" Type="http://schemas.openxmlformats.org/officeDocument/2006/relationships/image" Target="../media/image133.wmf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3.vml"/><Relationship Id="rId4" Type="http://schemas.openxmlformats.org/officeDocument/2006/relationships/image" Target="../media/image134.wmf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4.vml"/><Relationship Id="rId6" Type="http://schemas.openxmlformats.org/officeDocument/2006/relationships/image" Target="../media/image136.wmf"/><Relationship Id="rId5" Type="http://schemas.openxmlformats.org/officeDocument/2006/relationships/oleObject" Target="../embeddings/oleObject236.bin"/><Relationship Id="rId4" Type="http://schemas.openxmlformats.org/officeDocument/2006/relationships/image" Target="../media/image13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5.vml"/><Relationship Id="rId6" Type="http://schemas.openxmlformats.org/officeDocument/2006/relationships/image" Target="../media/image137.wmf"/><Relationship Id="rId5" Type="http://schemas.openxmlformats.org/officeDocument/2006/relationships/oleObject" Target="../embeddings/oleObject238.bin"/><Relationship Id="rId4" Type="http://schemas.openxmlformats.org/officeDocument/2006/relationships/image" Target="../media/image134.wmf"/></Relationships>
</file>

<file path=ppt/slides/_rels/slide8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wmf"/><Relationship Id="rId13" Type="http://schemas.openxmlformats.org/officeDocument/2006/relationships/oleObject" Target="../embeddings/oleObject244.bin"/><Relationship Id="rId3" Type="http://schemas.openxmlformats.org/officeDocument/2006/relationships/oleObject" Target="../embeddings/oleObject239.bin"/><Relationship Id="rId7" Type="http://schemas.openxmlformats.org/officeDocument/2006/relationships/oleObject" Target="../embeddings/oleObject241.bin"/><Relationship Id="rId12" Type="http://schemas.openxmlformats.org/officeDocument/2006/relationships/image" Target="../media/image14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6.vml"/><Relationship Id="rId6" Type="http://schemas.openxmlformats.org/officeDocument/2006/relationships/image" Target="../media/image139.wmf"/><Relationship Id="rId11" Type="http://schemas.openxmlformats.org/officeDocument/2006/relationships/oleObject" Target="../embeddings/oleObject243.bin"/><Relationship Id="rId5" Type="http://schemas.openxmlformats.org/officeDocument/2006/relationships/oleObject" Target="../embeddings/oleObject240.bin"/><Relationship Id="rId10" Type="http://schemas.openxmlformats.org/officeDocument/2006/relationships/image" Target="../media/image141.wmf"/><Relationship Id="rId4" Type="http://schemas.openxmlformats.org/officeDocument/2006/relationships/image" Target="../media/image138.wmf"/><Relationship Id="rId9" Type="http://schemas.openxmlformats.org/officeDocument/2006/relationships/oleObject" Target="../embeddings/oleObject242.bin"/><Relationship Id="rId14" Type="http://schemas.openxmlformats.org/officeDocument/2006/relationships/image" Target="../media/image143.wmf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7.vml"/><Relationship Id="rId6" Type="http://schemas.openxmlformats.org/officeDocument/2006/relationships/image" Target="../media/image145.wmf"/><Relationship Id="rId5" Type="http://schemas.openxmlformats.org/officeDocument/2006/relationships/oleObject" Target="../embeddings/oleObject246.bin"/><Relationship Id="rId4" Type="http://schemas.openxmlformats.org/officeDocument/2006/relationships/image" Target="../media/image144.wmf"/></Relationships>
</file>

<file path=ppt/slides/_rels/slide8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6.wmf"/><Relationship Id="rId3" Type="http://schemas.openxmlformats.org/officeDocument/2006/relationships/oleObject" Target="../embeddings/oleObject247.bin"/><Relationship Id="rId7" Type="http://schemas.openxmlformats.org/officeDocument/2006/relationships/oleObject" Target="../embeddings/oleObject2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8.vml"/><Relationship Id="rId6" Type="http://schemas.openxmlformats.org/officeDocument/2006/relationships/image" Target="../media/image139.wmf"/><Relationship Id="rId5" Type="http://schemas.openxmlformats.org/officeDocument/2006/relationships/oleObject" Target="../embeddings/oleObject248.bin"/><Relationship Id="rId10" Type="http://schemas.openxmlformats.org/officeDocument/2006/relationships/image" Target="../media/image147.wmf"/><Relationship Id="rId4" Type="http://schemas.openxmlformats.org/officeDocument/2006/relationships/image" Target="../media/image138.wmf"/><Relationship Id="rId9" Type="http://schemas.openxmlformats.org/officeDocument/2006/relationships/oleObject" Target="../embeddings/oleObject250.bin"/></Relationships>
</file>

<file path=ppt/slides/_rels/slide8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6.wmf"/><Relationship Id="rId3" Type="http://schemas.openxmlformats.org/officeDocument/2006/relationships/oleObject" Target="../embeddings/oleObject251.bin"/><Relationship Id="rId7" Type="http://schemas.openxmlformats.org/officeDocument/2006/relationships/oleObject" Target="../embeddings/oleObject2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9.vml"/><Relationship Id="rId6" Type="http://schemas.openxmlformats.org/officeDocument/2006/relationships/image" Target="../media/image147.wmf"/><Relationship Id="rId5" Type="http://schemas.openxmlformats.org/officeDocument/2006/relationships/oleObject" Target="../embeddings/oleObject252.bin"/><Relationship Id="rId10" Type="http://schemas.openxmlformats.org/officeDocument/2006/relationships/image" Target="../media/image148.wmf"/><Relationship Id="rId4" Type="http://schemas.openxmlformats.org/officeDocument/2006/relationships/image" Target="../media/image139.wmf"/><Relationship Id="rId9" Type="http://schemas.openxmlformats.org/officeDocument/2006/relationships/oleObject" Target="../embeddings/oleObject254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CSE4421/5324: Introduction to Robotics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Joint Variables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Symbolic Representation of Manipulators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/>
            <a:r>
              <a:rPr lang="en-CA" dirty="0" smtClean="0"/>
              <a:t>revolute and prismatic joints are one degree of freedom (DOF) joints; thus, they can be described using a single numeric value called a joint variable</a:t>
            </a:r>
          </a:p>
          <a:p>
            <a:pPr marL="514350" indent="-514350"/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: joint variable for joint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CA" dirty="0" smtClean="0"/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revolute</a:t>
            </a:r>
          </a:p>
          <a:p>
            <a:pPr marL="788670" lvl="1" indent="-514350"/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CA" i="1" dirty="0" err="1" smtClean="0">
                <a:latin typeface="Symbol" pitchFamily="18" charset="2"/>
              </a:rPr>
              <a:t>q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/>
              <a:t>: angle of rotation of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relative to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– 1</a:t>
            </a:r>
            <a:r>
              <a:rPr lang="en-CA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prismatic</a:t>
            </a:r>
          </a:p>
          <a:p>
            <a:pPr marL="788670" lvl="1" indent="-514350"/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: displacement of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relative to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– 1</a:t>
            </a:r>
            <a:r>
              <a:rPr lang="en-CA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13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Revolute Joint Variable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Symbolic Representation of Manipulators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/>
            <a:r>
              <a:rPr lang="en-CA" dirty="0" smtClean="0"/>
              <a:t>revolute</a:t>
            </a:r>
          </a:p>
          <a:p>
            <a:pPr marL="788670" lvl="1" indent="-514350"/>
            <a:r>
              <a:rPr lang="en-CA" dirty="0"/>
              <a:t>like a hinge</a:t>
            </a:r>
          </a:p>
          <a:p>
            <a:pPr marL="788670" lvl="1" indent="-514350"/>
            <a:r>
              <a:rPr lang="en-CA" dirty="0"/>
              <a:t>allows relative rotation about a fixed axis between two links</a:t>
            </a:r>
          </a:p>
          <a:p>
            <a:pPr marL="1062990" lvl="2" indent="-514350"/>
            <a:r>
              <a:rPr lang="en-CA" dirty="0"/>
              <a:t>axis of rotation is the </a:t>
            </a:r>
            <a:r>
              <a:rPr lang="en-CA" i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dirty="0"/>
              <a:t> axis by convention</a:t>
            </a:r>
            <a:endParaRPr lang="en-CA" dirty="0" smtClean="0"/>
          </a:p>
          <a:p>
            <a:pPr marL="514350" indent="-514350"/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joint variable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/>
              <a:t>: angle of rotation of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relative to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– 1</a:t>
            </a:r>
            <a:r>
              <a:rPr lang="en-CA" dirty="0" smtClean="0"/>
              <a:t> </a:t>
            </a:r>
          </a:p>
        </p:txBody>
      </p:sp>
      <p:sp>
        <p:nvSpPr>
          <p:cNvPr id="7" name="Oval 6"/>
          <p:cNvSpPr/>
          <p:nvPr/>
        </p:nvSpPr>
        <p:spPr>
          <a:xfrm>
            <a:off x="4114800" y="480060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endCxn id="7" idx="2"/>
          </p:cNvCxnSpPr>
          <p:nvPr/>
        </p:nvCxnSpPr>
        <p:spPr>
          <a:xfrm>
            <a:off x="1828800" y="5257800"/>
            <a:ext cx="2286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</p:cNvCxnSpPr>
          <p:nvPr/>
        </p:nvCxnSpPr>
        <p:spPr>
          <a:xfrm rot="5400000" flipH="1" flipV="1">
            <a:off x="4895289" y="3429001"/>
            <a:ext cx="1505511" cy="150551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44958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>
            <a:stCxn id="7" idx="6"/>
          </p:cNvCxnSpPr>
          <p:nvPr/>
        </p:nvCxnSpPr>
        <p:spPr>
          <a:xfrm>
            <a:off x="50292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286000" y="4800600"/>
            <a:ext cx="1051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– 1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105400" y="3429000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486400" y="4648200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err="1" smtClean="0">
                <a:latin typeface="Symbol" pitchFamily="18" charset="2"/>
              </a:rPr>
              <a:t>q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dirty="0"/>
          </a:p>
        </p:txBody>
      </p:sp>
      <p:sp>
        <p:nvSpPr>
          <p:cNvPr id="27" name="Freeform 26"/>
          <p:cNvSpPr/>
          <p:nvPr/>
        </p:nvSpPr>
        <p:spPr>
          <a:xfrm>
            <a:off x="5218580" y="4611224"/>
            <a:ext cx="281610" cy="646576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172691" y="5812112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joint</a:t>
            </a:r>
            <a:r>
              <a:rPr lang="en-CA" dirty="0" smtClean="0"/>
              <a:t>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15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Prismatic Joint Variable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Symbolic Representation of Manipulators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/>
            <a:r>
              <a:rPr lang="en-CA" dirty="0" smtClean="0"/>
              <a:t>prismatic</a:t>
            </a:r>
          </a:p>
          <a:p>
            <a:pPr marL="788670" lvl="1" indent="-514350"/>
            <a:r>
              <a:rPr lang="en-CA" dirty="0"/>
              <a:t>like a piston</a:t>
            </a:r>
          </a:p>
          <a:p>
            <a:pPr marL="788670" lvl="1" indent="-514350"/>
            <a:r>
              <a:rPr lang="en-CA" dirty="0"/>
              <a:t>allows relative translation along a fixed axis between two links</a:t>
            </a:r>
          </a:p>
          <a:p>
            <a:pPr marL="1062990" lvl="2" indent="-514350"/>
            <a:r>
              <a:rPr lang="en-CA" dirty="0"/>
              <a:t>axis of translation is the </a:t>
            </a:r>
            <a:r>
              <a:rPr lang="en-CA" i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dirty="0"/>
              <a:t> axis by convention</a:t>
            </a:r>
            <a:endParaRPr lang="en-CA" dirty="0" smtClean="0"/>
          </a:p>
          <a:p>
            <a:pPr marL="788670" lvl="1" indent="-514350"/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joint variable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= d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: displacement of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relative to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– 1</a:t>
            </a:r>
            <a:r>
              <a:rPr lang="en-CA" dirty="0" smtClean="0"/>
              <a:t>  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371600" y="4507468"/>
            <a:ext cx="2286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828800" y="4050268"/>
            <a:ext cx="1051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– 1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477000" y="4050268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3048000" y="4507468"/>
            <a:ext cx="1219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657600" y="3897868"/>
            <a:ext cx="2286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657600" y="5117068"/>
            <a:ext cx="2286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4953000" y="4507468"/>
            <a:ext cx="1066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486400" y="4507468"/>
            <a:ext cx="2286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57600" y="5421868"/>
            <a:ext cx="1828800" cy="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495800" y="5498068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172691" y="5955268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joint</a:t>
            </a:r>
            <a:r>
              <a:rPr lang="en-CA" dirty="0" smtClean="0"/>
              <a:t>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77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Common Manipulator </a:t>
            </a:r>
            <a:r>
              <a:rPr lang="en-CA" dirty="0" err="1" smtClean="0"/>
              <a:t>Arrangments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most industrial manipulators have six or fewer joints</a:t>
            </a:r>
          </a:p>
          <a:p>
            <a:pPr lvl="1"/>
            <a:r>
              <a:rPr lang="en-CA" dirty="0" smtClean="0"/>
              <a:t>the first three joints are the arm</a:t>
            </a:r>
          </a:p>
          <a:p>
            <a:pPr lvl="1"/>
            <a:r>
              <a:rPr lang="en-CA" dirty="0" smtClean="0"/>
              <a:t>the remaining joints are the wrist</a:t>
            </a:r>
          </a:p>
          <a:p>
            <a:r>
              <a:rPr lang="en-CA" dirty="0" smtClean="0"/>
              <a:t>it is common to describe such manipulators using the joints of the arm</a:t>
            </a:r>
          </a:p>
          <a:p>
            <a:pPr lvl="1"/>
            <a:r>
              <a:rPr lang="en-CA" dirty="0" smtClean="0"/>
              <a:t>R: revolute joint</a:t>
            </a:r>
          </a:p>
          <a:p>
            <a:pPr lvl="1"/>
            <a:r>
              <a:rPr lang="en-CA" dirty="0" smtClean="0"/>
              <a:t>P: prismatic joint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Common Manipulator Arrangements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9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/>
          <p:cNvCxnSpPr/>
          <p:nvPr/>
        </p:nvCxnSpPr>
        <p:spPr>
          <a:xfrm rot="10800000">
            <a:off x="5715000" y="3657600"/>
            <a:ext cx="609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Articulated Manipulator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RRR (first three joints are all revolute)</a:t>
            </a:r>
          </a:p>
          <a:p>
            <a:r>
              <a:rPr lang="en-CA" dirty="0" smtClean="0"/>
              <a:t>joint axes</a:t>
            </a:r>
          </a:p>
          <a:p>
            <a:pPr lvl="1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 : waist</a:t>
            </a:r>
          </a:p>
          <a:p>
            <a:pPr lvl="1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 : shoulder (perpendicular to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)</a:t>
            </a:r>
          </a:p>
          <a:p>
            <a:pPr lvl="1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/>
              <a:t> : elbow (parallel to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)</a:t>
            </a:r>
          </a:p>
          <a:p>
            <a:pPr lvl="1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Common Manipulator Arrangements</a:t>
            </a:r>
            <a:endParaRPr lang="en-US" dirty="0"/>
          </a:p>
        </p:txBody>
      </p:sp>
      <p:sp>
        <p:nvSpPr>
          <p:cNvPr id="7" name="Flowchart: Magnetic Disk 6"/>
          <p:cNvSpPr/>
          <p:nvPr/>
        </p:nvSpPr>
        <p:spPr>
          <a:xfrm>
            <a:off x="4953000" y="5257800"/>
            <a:ext cx="914400" cy="838200"/>
          </a:xfrm>
          <a:prstGeom prst="flowChartMagneticDisk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rot="5400000" flipH="1" flipV="1">
            <a:off x="4876800" y="4876800"/>
            <a:ext cx="1066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096000" y="3886200"/>
            <a:ext cx="533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4953000" y="3276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800600" y="34290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181600" y="38100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>
            <a:stCxn id="9" idx="3"/>
          </p:cNvCxnSpPr>
          <p:nvPr/>
        </p:nvCxnSpPr>
        <p:spPr>
          <a:xfrm rot="5400000">
            <a:off x="5029200" y="3940082"/>
            <a:ext cx="174718" cy="1747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029200" y="41148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 flipH="1" flipV="1">
            <a:off x="5867400" y="3657600"/>
            <a:ext cx="457200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0800000">
            <a:off x="7543800" y="3657600"/>
            <a:ext cx="609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924800" y="3886200"/>
            <a:ext cx="533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6781800" y="3276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6629400" y="34290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7010400" y="38100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/>
          <p:cNvCxnSpPr>
            <a:stCxn id="43" idx="3"/>
          </p:cNvCxnSpPr>
          <p:nvPr/>
        </p:nvCxnSpPr>
        <p:spPr>
          <a:xfrm rot="5400000">
            <a:off x="6858000" y="3940082"/>
            <a:ext cx="174718" cy="1747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858000" y="41148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 flipH="1" flipV="1">
            <a:off x="7696200" y="3657600"/>
            <a:ext cx="457200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 flipH="1" flipV="1">
            <a:off x="5715000" y="2971800"/>
            <a:ext cx="457200" cy="45720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 flipH="1" flipV="1">
            <a:off x="7543800" y="2971800"/>
            <a:ext cx="457200" cy="45720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22" idx="0"/>
            <a:endCxn id="22" idx="0"/>
          </p:cNvCxnSpPr>
          <p:nvPr/>
        </p:nvCxnSpPr>
        <p:spPr>
          <a:xfrm rot="5400000" flipH="1" flipV="1">
            <a:off x="5410200" y="32766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>
            <a:off x="5143500" y="3086100"/>
            <a:ext cx="533400" cy="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181600" y="23622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6172200" y="25908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7924800" y="25908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4239216" y="5486400"/>
            <a:ext cx="665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waist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3733800" y="3657600"/>
            <a:ext cx="1000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shoulder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6705600" y="4419600"/>
            <a:ext cx="753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elbow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8001000" y="4038600"/>
            <a:ext cx="931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forearm</a:t>
            </a:r>
            <a:endParaRPr lang="en-US" dirty="0"/>
          </a:p>
        </p:txBody>
      </p:sp>
      <p:sp>
        <p:nvSpPr>
          <p:cNvPr id="64" name="Freeform 63"/>
          <p:cNvSpPr/>
          <p:nvPr/>
        </p:nvSpPr>
        <p:spPr>
          <a:xfrm>
            <a:off x="4953000" y="4876800"/>
            <a:ext cx="914401" cy="296980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1" h="296980">
                <a:moveTo>
                  <a:pt x="601780" y="0"/>
                </a:moveTo>
                <a:cubicBezTo>
                  <a:pt x="788475" y="20744"/>
                  <a:pt x="914401" y="78982"/>
                  <a:pt x="914400" y="144580"/>
                </a:cubicBezTo>
                <a:cubicBezTo>
                  <a:pt x="914400" y="210178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5640715" y="3048000"/>
            <a:ext cx="455285" cy="455286"/>
          </a:xfrm>
          <a:custGeom>
            <a:avLst/>
            <a:gdLst>
              <a:gd name="connsiteX0" fmla="*/ 0 w 533400"/>
              <a:gd name="connsiteY0" fmla="*/ 266700 h 533400"/>
              <a:gd name="connsiteX1" fmla="*/ 78115 w 533400"/>
              <a:gd name="connsiteY1" fmla="*/ 78115 h 533400"/>
              <a:gd name="connsiteX2" fmla="*/ 266701 w 533400"/>
              <a:gd name="connsiteY2" fmla="*/ 1 h 533400"/>
              <a:gd name="connsiteX3" fmla="*/ 455286 w 533400"/>
              <a:gd name="connsiteY3" fmla="*/ 78116 h 533400"/>
              <a:gd name="connsiteX4" fmla="*/ 533400 w 533400"/>
              <a:gd name="connsiteY4" fmla="*/ 266702 h 533400"/>
              <a:gd name="connsiteX5" fmla="*/ 455285 w 533400"/>
              <a:gd name="connsiteY5" fmla="*/ 455287 h 533400"/>
              <a:gd name="connsiteX6" fmla="*/ 266700 w 533400"/>
              <a:gd name="connsiteY6" fmla="*/ 533402 h 533400"/>
              <a:gd name="connsiteX7" fmla="*/ 78115 w 533400"/>
              <a:gd name="connsiteY7" fmla="*/ 455287 h 533400"/>
              <a:gd name="connsiteX8" fmla="*/ 1 w 533400"/>
              <a:gd name="connsiteY8" fmla="*/ 266701 h 533400"/>
              <a:gd name="connsiteX9" fmla="*/ 0 w 533400"/>
              <a:gd name="connsiteY9" fmla="*/ 266700 h 533400"/>
              <a:gd name="connsiteX0" fmla="*/ 266700 w 533400"/>
              <a:gd name="connsiteY0" fmla="*/ 533401 h 624841"/>
              <a:gd name="connsiteX1" fmla="*/ 78115 w 533400"/>
              <a:gd name="connsiteY1" fmla="*/ 455286 h 624841"/>
              <a:gd name="connsiteX2" fmla="*/ 1 w 533400"/>
              <a:gd name="connsiteY2" fmla="*/ 266700 h 624841"/>
              <a:gd name="connsiteX3" fmla="*/ 0 w 533400"/>
              <a:gd name="connsiteY3" fmla="*/ 266699 h 624841"/>
              <a:gd name="connsiteX4" fmla="*/ 78115 w 533400"/>
              <a:gd name="connsiteY4" fmla="*/ 78114 h 624841"/>
              <a:gd name="connsiteX5" fmla="*/ 266701 w 533400"/>
              <a:gd name="connsiteY5" fmla="*/ 0 h 624841"/>
              <a:gd name="connsiteX6" fmla="*/ 455286 w 533400"/>
              <a:gd name="connsiteY6" fmla="*/ 78115 h 624841"/>
              <a:gd name="connsiteX7" fmla="*/ 533400 w 533400"/>
              <a:gd name="connsiteY7" fmla="*/ 266701 h 624841"/>
              <a:gd name="connsiteX8" fmla="*/ 455285 w 533400"/>
              <a:gd name="connsiteY8" fmla="*/ 455286 h 624841"/>
              <a:gd name="connsiteX9" fmla="*/ 358140 w 533400"/>
              <a:gd name="connsiteY9" fmla="*/ 624841 h 624841"/>
              <a:gd name="connsiteX0" fmla="*/ 266700 w 533400"/>
              <a:gd name="connsiteY0" fmla="*/ 533401 h 533401"/>
              <a:gd name="connsiteX1" fmla="*/ 78115 w 533400"/>
              <a:gd name="connsiteY1" fmla="*/ 455286 h 533401"/>
              <a:gd name="connsiteX2" fmla="*/ 1 w 533400"/>
              <a:gd name="connsiteY2" fmla="*/ 266700 h 533401"/>
              <a:gd name="connsiteX3" fmla="*/ 0 w 533400"/>
              <a:gd name="connsiteY3" fmla="*/ 266699 h 533401"/>
              <a:gd name="connsiteX4" fmla="*/ 78115 w 533400"/>
              <a:gd name="connsiteY4" fmla="*/ 78114 h 533401"/>
              <a:gd name="connsiteX5" fmla="*/ 266701 w 533400"/>
              <a:gd name="connsiteY5" fmla="*/ 0 h 533401"/>
              <a:gd name="connsiteX6" fmla="*/ 455286 w 533400"/>
              <a:gd name="connsiteY6" fmla="*/ 78115 h 533401"/>
              <a:gd name="connsiteX7" fmla="*/ 533400 w 533400"/>
              <a:gd name="connsiteY7" fmla="*/ 266701 h 533401"/>
              <a:gd name="connsiteX8" fmla="*/ 455285 w 533400"/>
              <a:gd name="connsiteY8" fmla="*/ 455286 h 533401"/>
              <a:gd name="connsiteX0" fmla="*/ 78115 w 533400"/>
              <a:gd name="connsiteY0" fmla="*/ 455286 h 455286"/>
              <a:gd name="connsiteX1" fmla="*/ 1 w 533400"/>
              <a:gd name="connsiteY1" fmla="*/ 266700 h 455286"/>
              <a:gd name="connsiteX2" fmla="*/ 0 w 533400"/>
              <a:gd name="connsiteY2" fmla="*/ 266699 h 455286"/>
              <a:gd name="connsiteX3" fmla="*/ 78115 w 533400"/>
              <a:gd name="connsiteY3" fmla="*/ 78114 h 455286"/>
              <a:gd name="connsiteX4" fmla="*/ 266701 w 533400"/>
              <a:gd name="connsiteY4" fmla="*/ 0 h 455286"/>
              <a:gd name="connsiteX5" fmla="*/ 455286 w 533400"/>
              <a:gd name="connsiteY5" fmla="*/ 78115 h 455286"/>
              <a:gd name="connsiteX6" fmla="*/ 533400 w 533400"/>
              <a:gd name="connsiteY6" fmla="*/ 266701 h 455286"/>
              <a:gd name="connsiteX7" fmla="*/ 455285 w 533400"/>
              <a:gd name="connsiteY7" fmla="*/ 455286 h 455286"/>
              <a:gd name="connsiteX0" fmla="*/ 1 w 533400"/>
              <a:gd name="connsiteY0" fmla="*/ 266700 h 455286"/>
              <a:gd name="connsiteX1" fmla="*/ 0 w 533400"/>
              <a:gd name="connsiteY1" fmla="*/ 266699 h 455286"/>
              <a:gd name="connsiteX2" fmla="*/ 78115 w 533400"/>
              <a:gd name="connsiteY2" fmla="*/ 78114 h 455286"/>
              <a:gd name="connsiteX3" fmla="*/ 266701 w 533400"/>
              <a:gd name="connsiteY3" fmla="*/ 0 h 455286"/>
              <a:gd name="connsiteX4" fmla="*/ 455286 w 533400"/>
              <a:gd name="connsiteY4" fmla="*/ 78115 h 455286"/>
              <a:gd name="connsiteX5" fmla="*/ 533400 w 533400"/>
              <a:gd name="connsiteY5" fmla="*/ 266701 h 455286"/>
              <a:gd name="connsiteX6" fmla="*/ 455285 w 533400"/>
              <a:gd name="connsiteY6" fmla="*/ 455286 h 455286"/>
              <a:gd name="connsiteX0" fmla="*/ 0 w 533399"/>
              <a:gd name="connsiteY0" fmla="*/ 266700 h 455286"/>
              <a:gd name="connsiteX1" fmla="*/ 78114 w 533399"/>
              <a:gd name="connsiteY1" fmla="*/ 78114 h 455286"/>
              <a:gd name="connsiteX2" fmla="*/ 266700 w 533399"/>
              <a:gd name="connsiteY2" fmla="*/ 0 h 455286"/>
              <a:gd name="connsiteX3" fmla="*/ 455285 w 533399"/>
              <a:gd name="connsiteY3" fmla="*/ 78115 h 455286"/>
              <a:gd name="connsiteX4" fmla="*/ 533399 w 533399"/>
              <a:gd name="connsiteY4" fmla="*/ 266701 h 455286"/>
              <a:gd name="connsiteX5" fmla="*/ 455284 w 533399"/>
              <a:gd name="connsiteY5" fmla="*/ 455286 h 455286"/>
              <a:gd name="connsiteX0" fmla="*/ 0 w 455285"/>
              <a:gd name="connsiteY0" fmla="*/ 78114 h 455286"/>
              <a:gd name="connsiteX1" fmla="*/ 188586 w 455285"/>
              <a:gd name="connsiteY1" fmla="*/ 0 h 455286"/>
              <a:gd name="connsiteX2" fmla="*/ 377171 w 455285"/>
              <a:gd name="connsiteY2" fmla="*/ 78115 h 455286"/>
              <a:gd name="connsiteX3" fmla="*/ 455285 w 455285"/>
              <a:gd name="connsiteY3" fmla="*/ 266701 h 455286"/>
              <a:gd name="connsiteX4" fmla="*/ 377170 w 455285"/>
              <a:gd name="connsiteY4" fmla="*/ 455286 h 455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5285" h="455286">
                <a:moveTo>
                  <a:pt x="0" y="78114"/>
                </a:moveTo>
                <a:cubicBezTo>
                  <a:pt x="50016" y="28098"/>
                  <a:pt x="117852" y="0"/>
                  <a:pt x="188586" y="0"/>
                </a:cubicBezTo>
                <a:cubicBezTo>
                  <a:pt x="259319" y="0"/>
                  <a:pt x="327155" y="28099"/>
                  <a:pt x="377171" y="78115"/>
                </a:cubicBezTo>
                <a:cubicBezTo>
                  <a:pt x="427187" y="128131"/>
                  <a:pt x="455285" y="195967"/>
                  <a:pt x="455285" y="266701"/>
                </a:cubicBezTo>
                <a:cubicBezTo>
                  <a:pt x="455285" y="337434"/>
                  <a:pt x="427186" y="405270"/>
                  <a:pt x="377170" y="45528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7467600" y="3048000"/>
            <a:ext cx="455285" cy="455286"/>
          </a:xfrm>
          <a:custGeom>
            <a:avLst/>
            <a:gdLst>
              <a:gd name="connsiteX0" fmla="*/ 0 w 533400"/>
              <a:gd name="connsiteY0" fmla="*/ 266700 h 533400"/>
              <a:gd name="connsiteX1" fmla="*/ 78115 w 533400"/>
              <a:gd name="connsiteY1" fmla="*/ 78115 h 533400"/>
              <a:gd name="connsiteX2" fmla="*/ 266701 w 533400"/>
              <a:gd name="connsiteY2" fmla="*/ 1 h 533400"/>
              <a:gd name="connsiteX3" fmla="*/ 455286 w 533400"/>
              <a:gd name="connsiteY3" fmla="*/ 78116 h 533400"/>
              <a:gd name="connsiteX4" fmla="*/ 533400 w 533400"/>
              <a:gd name="connsiteY4" fmla="*/ 266702 h 533400"/>
              <a:gd name="connsiteX5" fmla="*/ 455285 w 533400"/>
              <a:gd name="connsiteY5" fmla="*/ 455287 h 533400"/>
              <a:gd name="connsiteX6" fmla="*/ 266700 w 533400"/>
              <a:gd name="connsiteY6" fmla="*/ 533402 h 533400"/>
              <a:gd name="connsiteX7" fmla="*/ 78115 w 533400"/>
              <a:gd name="connsiteY7" fmla="*/ 455287 h 533400"/>
              <a:gd name="connsiteX8" fmla="*/ 1 w 533400"/>
              <a:gd name="connsiteY8" fmla="*/ 266701 h 533400"/>
              <a:gd name="connsiteX9" fmla="*/ 0 w 533400"/>
              <a:gd name="connsiteY9" fmla="*/ 266700 h 533400"/>
              <a:gd name="connsiteX0" fmla="*/ 266700 w 533400"/>
              <a:gd name="connsiteY0" fmla="*/ 533401 h 624841"/>
              <a:gd name="connsiteX1" fmla="*/ 78115 w 533400"/>
              <a:gd name="connsiteY1" fmla="*/ 455286 h 624841"/>
              <a:gd name="connsiteX2" fmla="*/ 1 w 533400"/>
              <a:gd name="connsiteY2" fmla="*/ 266700 h 624841"/>
              <a:gd name="connsiteX3" fmla="*/ 0 w 533400"/>
              <a:gd name="connsiteY3" fmla="*/ 266699 h 624841"/>
              <a:gd name="connsiteX4" fmla="*/ 78115 w 533400"/>
              <a:gd name="connsiteY4" fmla="*/ 78114 h 624841"/>
              <a:gd name="connsiteX5" fmla="*/ 266701 w 533400"/>
              <a:gd name="connsiteY5" fmla="*/ 0 h 624841"/>
              <a:gd name="connsiteX6" fmla="*/ 455286 w 533400"/>
              <a:gd name="connsiteY6" fmla="*/ 78115 h 624841"/>
              <a:gd name="connsiteX7" fmla="*/ 533400 w 533400"/>
              <a:gd name="connsiteY7" fmla="*/ 266701 h 624841"/>
              <a:gd name="connsiteX8" fmla="*/ 455285 w 533400"/>
              <a:gd name="connsiteY8" fmla="*/ 455286 h 624841"/>
              <a:gd name="connsiteX9" fmla="*/ 358140 w 533400"/>
              <a:gd name="connsiteY9" fmla="*/ 624841 h 624841"/>
              <a:gd name="connsiteX0" fmla="*/ 266700 w 533400"/>
              <a:gd name="connsiteY0" fmla="*/ 533401 h 533401"/>
              <a:gd name="connsiteX1" fmla="*/ 78115 w 533400"/>
              <a:gd name="connsiteY1" fmla="*/ 455286 h 533401"/>
              <a:gd name="connsiteX2" fmla="*/ 1 w 533400"/>
              <a:gd name="connsiteY2" fmla="*/ 266700 h 533401"/>
              <a:gd name="connsiteX3" fmla="*/ 0 w 533400"/>
              <a:gd name="connsiteY3" fmla="*/ 266699 h 533401"/>
              <a:gd name="connsiteX4" fmla="*/ 78115 w 533400"/>
              <a:gd name="connsiteY4" fmla="*/ 78114 h 533401"/>
              <a:gd name="connsiteX5" fmla="*/ 266701 w 533400"/>
              <a:gd name="connsiteY5" fmla="*/ 0 h 533401"/>
              <a:gd name="connsiteX6" fmla="*/ 455286 w 533400"/>
              <a:gd name="connsiteY6" fmla="*/ 78115 h 533401"/>
              <a:gd name="connsiteX7" fmla="*/ 533400 w 533400"/>
              <a:gd name="connsiteY7" fmla="*/ 266701 h 533401"/>
              <a:gd name="connsiteX8" fmla="*/ 455285 w 533400"/>
              <a:gd name="connsiteY8" fmla="*/ 455286 h 533401"/>
              <a:gd name="connsiteX0" fmla="*/ 78115 w 533400"/>
              <a:gd name="connsiteY0" fmla="*/ 455286 h 455286"/>
              <a:gd name="connsiteX1" fmla="*/ 1 w 533400"/>
              <a:gd name="connsiteY1" fmla="*/ 266700 h 455286"/>
              <a:gd name="connsiteX2" fmla="*/ 0 w 533400"/>
              <a:gd name="connsiteY2" fmla="*/ 266699 h 455286"/>
              <a:gd name="connsiteX3" fmla="*/ 78115 w 533400"/>
              <a:gd name="connsiteY3" fmla="*/ 78114 h 455286"/>
              <a:gd name="connsiteX4" fmla="*/ 266701 w 533400"/>
              <a:gd name="connsiteY4" fmla="*/ 0 h 455286"/>
              <a:gd name="connsiteX5" fmla="*/ 455286 w 533400"/>
              <a:gd name="connsiteY5" fmla="*/ 78115 h 455286"/>
              <a:gd name="connsiteX6" fmla="*/ 533400 w 533400"/>
              <a:gd name="connsiteY6" fmla="*/ 266701 h 455286"/>
              <a:gd name="connsiteX7" fmla="*/ 455285 w 533400"/>
              <a:gd name="connsiteY7" fmla="*/ 455286 h 455286"/>
              <a:gd name="connsiteX0" fmla="*/ 1 w 533400"/>
              <a:gd name="connsiteY0" fmla="*/ 266700 h 455286"/>
              <a:gd name="connsiteX1" fmla="*/ 0 w 533400"/>
              <a:gd name="connsiteY1" fmla="*/ 266699 h 455286"/>
              <a:gd name="connsiteX2" fmla="*/ 78115 w 533400"/>
              <a:gd name="connsiteY2" fmla="*/ 78114 h 455286"/>
              <a:gd name="connsiteX3" fmla="*/ 266701 w 533400"/>
              <a:gd name="connsiteY3" fmla="*/ 0 h 455286"/>
              <a:gd name="connsiteX4" fmla="*/ 455286 w 533400"/>
              <a:gd name="connsiteY4" fmla="*/ 78115 h 455286"/>
              <a:gd name="connsiteX5" fmla="*/ 533400 w 533400"/>
              <a:gd name="connsiteY5" fmla="*/ 266701 h 455286"/>
              <a:gd name="connsiteX6" fmla="*/ 455285 w 533400"/>
              <a:gd name="connsiteY6" fmla="*/ 455286 h 455286"/>
              <a:gd name="connsiteX0" fmla="*/ 0 w 533399"/>
              <a:gd name="connsiteY0" fmla="*/ 266700 h 455286"/>
              <a:gd name="connsiteX1" fmla="*/ 78114 w 533399"/>
              <a:gd name="connsiteY1" fmla="*/ 78114 h 455286"/>
              <a:gd name="connsiteX2" fmla="*/ 266700 w 533399"/>
              <a:gd name="connsiteY2" fmla="*/ 0 h 455286"/>
              <a:gd name="connsiteX3" fmla="*/ 455285 w 533399"/>
              <a:gd name="connsiteY3" fmla="*/ 78115 h 455286"/>
              <a:gd name="connsiteX4" fmla="*/ 533399 w 533399"/>
              <a:gd name="connsiteY4" fmla="*/ 266701 h 455286"/>
              <a:gd name="connsiteX5" fmla="*/ 455284 w 533399"/>
              <a:gd name="connsiteY5" fmla="*/ 455286 h 455286"/>
              <a:gd name="connsiteX0" fmla="*/ 0 w 455285"/>
              <a:gd name="connsiteY0" fmla="*/ 78114 h 455286"/>
              <a:gd name="connsiteX1" fmla="*/ 188586 w 455285"/>
              <a:gd name="connsiteY1" fmla="*/ 0 h 455286"/>
              <a:gd name="connsiteX2" fmla="*/ 377171 w 455285"/>
              <a:gd name="connsiteY2" fmla="*/ 78115 h 455286"/>
              <a:gd name="connsiteX3" fmla="*/ 455285 w 455285"/>
              <a:gd name="connsiteY3" fmla="*/ 266701 h 455286"/>
              <a:gd name="connsiteX4" fmla="*/ 377170 w 455285"/>
              <a:gd name="connsiteY4" fmla="*/ 455286 h 455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5285" h="455286">
                <a:moveTo>
                  <a:pt x="0" y="78114"/>
                </a:moveTo>
                <a:cubicBezTo>
                  <a:pt x="50016" y="28098"/>
                  <a:pt x="117852" y="0"/>
                  <a:pt x="188586" y="0"/>
                </a:cubicBezTo>
                <a:cubicBezTo>
                  <a:pt x="259319" y="0"/>
                  <a:pt x="327155" y="28099"/>
                  <a:pt x="377171" y="78115"/>
                </a:cubicBezTo>
                <a:cubicBezTo>
                  <a:pt x="427187" y="128131"/>
                  <a:pt x="455285" y="195967"/>
                  <a:pt x="455285" y="266701"/>
                </a:cubicBezTo>
                <a:cubicBezTo>
                  <a:pt x="455285" y="337434"/>
                  <a:pt x="427186" y="405270"/>
                  <a:pt x="377170" y="45528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5943600" y="48006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6172200" y="3244334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8001000" y="3244334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51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/>
          <p:cNvCxnSpPr/>
          <p:nvPr/>
        </p:nvCxnSpPr>
        <p:spPr>
          <a:xfrm rot="10800000">
            <a:off x="3488383" y="3657600"/>
            <a:ext cx="609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Spherical Manipulator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RRP</a:t>
            </a:r>
          </a:p>
          <a:p>
            <a:r>
              <a:rPr lang="en-CA" dirty="0" smtClean="0"/>
              <a:t>Stanford arm </a:t>
            </a:r>
          </a:p>
          <a:p>
            <a:pPr lvl="1"/>
            <a:r>
              <a:rPr lang="en-CA" sz="1400" dirty="0" smtClean="0">
                <a:hlinkClick r:id="rId2"/>
              </a:rPr>
              <a:t>http://infolab.stanford.edu/pub/voy/museum/pictures/display/robots/IMG_2404ArmFrontPeekingOut.JPG</a:t>
            </a:r>
            <a:r>
              <a:rPr lang="en-CA" dirty="0" smtClean="0"/>
              <a:t> 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Common Manipulator Arrangements</a:t>
            </a:r>
            <a:endParaRPr lang="en-US" dirty="0"/>
          </a:p>
        </p:txBody>
      </p:sp>
      <p:sp>
        <p:nvSpPr>
          <p:cNvPr id="7" name="Flowchart: Magnetic Disk 6"/>
          <p:cNvSpPr/>
          <p:nvPr/>
        </p:nvSpPr>
        <p:spPr>
          <a:xfrm>
            <a:off x="2726383" y="5257800"/>
            <a:ext cx="914400" cy="838200"/>
          </a:xfrm>
          <a:prstGeom prst="flowChartMagneticDisk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rot="5400000" flipH="1" flipV="1">
            <a:off x="2650183" y="4876800"/>
            <a:ext cx="1066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869383" y="3886200"/>
            <a:ext cx="93121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2726383" y="3276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573983" y="34290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954983" y="38100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>
            <a:stCxn id="9" idx="3"/>
          </p:cNvCxnSpPr>
          <p:nvPr/>
        </p:nvCxnSpPr>
        <p:spPr>
          <a:xfrm rot="5400000">
            <a:off x="2802583" y="3940082"/>
            <a:ext cx="174718" cy="1747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802583" y="41148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 flipH="1" flipV="1">
            <a:off x="3640783" y="3657600"/>
            <a:ext cx="457200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 flipH="1" flipV="1">
            <a:off x="3488383" y="2971800"/>
            <a:ext cx="457200" cy="45720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22" idx="0"/>
            <a:endCxn id="22" idx="0"/>
          </p:cNvCxnSpPr>
          <p:nvPr/>
        </p:nvCxnSpPr>
        <p:spPr>
          <a:xfrm rot="5400000" flipH="1" flipV="1">
            <a:off x="3183583" y="32766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>
            <a:off x="2916883" y="3086100"/>
            <a:ext cx="533400" cy="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2954983" y="23622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3945583" y="25908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6934200" y="36576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2012599" y="5486400"/>
            <a:ext cx="665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waist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1507183" y="3657600"/>
            <a:ext cx="1000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shoulder</a:t>
            </a:r>
            <a:endParaRPr lang="en-US" dirty="0"/>
          </a:p>
        </p:txBody>
      </p:sp>
      <p:sp>
        <p:nvSpPr>
          <p:cNvPr id="64" name="Freeform 63"/>
          <p:cNvSpPr/>
          <p:nvPr/>
        </p:nvSpPr>
        <p:spPr>
          <a:xfrm>
            <a:off x="2726383" y="4876800"/>
            <a:ext cx="914401" cy="296980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1" h="296980">
                <a:moveTo>
                  <a:pt x="601780" y="0"/>
                </a:moveTo>
                <a:cubicBezTo>
                  <a:pt x="788475" y="20744"/>
                  <a:pt x="914401" y="78982"/>
                  <a:pt x="914400" y="144580"/>
                </a:cubicBezTo>
                <a:cubicBezTo>
                  <a:pt x="914400" y="210178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3414098" y="3048000"/>
            <a:ext cx="455285" cy="455286"/>
          </a:xfrm>
          <a:custGeom>
            <a:avLst/>
            <a:gdLst>
              <a:gd name="connsiteX0" fmla="*/ 0 w 533400"/>
              <a:gd name="connsiteY0" fmla="*/ 266700 h 533400"/>
              <a:gd name="connsiteX1" fmla="*/ 78115 w 533400"/>
              <a:gd name="connsiteY1" fmla="*/ 78115 h 533400"/>
              <a:gd name="connsiteX2" fmla="*/ 266701 w 533400"/>
              <a:gd name="connsiteY2" fmla="*/ 1 h 533400"/>
              <a:gd name="connsiteX3" fmla="*/ 455286 w 533400"/>
              <a:gd name="connsiteY3" fmla="*/ 78116 h 533400"/>
              <a:gd name="connsiteX4" fmla="*/ 533400 w 533400"/>
              <a:gd name="connsiteY4" fmla="*/ 266702 h 533400"/>
              <a:gd name="connsiteX5" fmla="*/ 455285 w 533400"/>
              <a:gd name="connsiteY5" fmla="*/ 455287 h 533400"/>
              <a:gd name="connsiteX6" fmla="*/ 266700 w 533400"/>
              <a:gd name="connsiteY6" fmla="*/ 533402 h 533400"/>
              <a:gd name="connsiteX7" fmla="*/ 78115 w 533400"/>
              <a:gd name="connsiteY7" fmla="*/ 455287 h 533400"/>
              <a:gd name="connsiteX8" fmla="*/ 1 w 533400"/>
              <a:gd name="connsiteY8" fmla="*/ 266701 h 533400"/>
              <a:gd name="connsiteX9" fmla="*/ 0 w 533400"/>
              <a:gd name="connsiteY9" fmla="*/ 266700 h 533400"/>
              <a:gd name="connsiteX0" fmla="*/ 266700 w 533400"/>
              <a:gd name="connsiteY0" fmla="*/ 533401 h 624841"/>
              <a:gd name="connsiteX1" fmla="*/ 78115 w 533400"/>
              <a:gd name="connsiteY1" fmla="*/ 455286 h 624841"/>
              <a:gd name="connsiteX2" fmla="*/ 1 w 533400"/>
              <a:gd name="connsiteY2" fmla="*/ 266700 h 624841"/>
              <a:gd name="connsiteX3" fmla="*/ 0 w 533400"/>
              <a:gd name="connsiteY3" fmla="*/ 266699 h 624841"/>
              <a:gd name="connsiteX4" fmla="*/ 78115 w 533400"/>
              <a:gd name="connsiteY4" fmla="*/ 78114 h 624841"/>
              <a:gd name="connsiteX5" fmla="*/ 266701 w 533400"/>
              <a:gd name="connsiteY5" fmla="*/ 0 h 624841"/>
              <a:gd name="connsiteX6" fmla="*/ 455286 w 533400"/>
              <a:gd name="connsiteY6" fmla="*/ 78115 h 624841"/>
              <a:gd name="connsiteX7" fmla="*/ 533400 w 533400"/>
              <a:gd name="connsiteY7" fmla="*/ 266701 h 624841"/>
              <a:gd name="connsiteX8" fmla="*/ 455285 w 533400"/>
              <a:gd name="connsiteY8" fmla="*/ 455286 h 624841"/>
              <a:gd name="connsiteX9" fmla="*/ 358140 w 533400"/>
              <a:gd name="connsiteY9" fmla="*/ 624841 h 624841"/>
              <a:gd name="connsiteX0" fmla="*/ 266700 w 533400"/>
              <a:gd name="connsiteY0" fmla="*/ 533401 h 533401"/>
              <a:gd name="connsiteX1" fmla="*/ 78115 w 533400"/>
              <a:gd name="connsiteY1" fmla="*/ 455286 h 533401"/>
              <a:gd name="connsiteX2" fmla="*/ 1 w 533400"/>
              <a:gd name="connsiteY2" fmla="*/ 266700 h 533401"/>
              <a:gd name="connsiteX3" fmla="*/ 0 w 533400"/>
              <a:gd name="connsiteY3" fmla="*/ 266699 h 533401"/>
              <a:gd name="connsiteX4" fmla="*/ 78115 w 533400"/>
              <a:gd name="connsiteY4" fmla="*/ 78114 h 533401"/>
              <a:gd name="connsiteX5" fmla="*/ 266701 w 533400"/>
              <a:gd name="connsiteY5" fmla="*/ 0 h 533401"/>
              <a:gd name="connsiteX6" fmla="*/ 455286 w 533400"/>
              <a:gd name="connsiteY6" fmla="*/ 78115 h 533401"/>
              <a:gd name="connsiteX7" fmla="*/ 533400 w 533400"/>
              <a:gd name="connsiteY7" fmla="*/ 266701 h 533401"/>
              <a:gd name="connsiteX8" fmla="*/ 455285 w 533400"/>
              <a:gd name="connsiteY8" fmla="*/ 455286 h 533401"/>
              <a:gd name="connsiteX0" fmla="*/ 78115 w 533400"/>
              <a:gd name="connsiteY0" fmla="*/ 455286 h 455286"/>
              <a:gd name="connsiteX1" fmla="*/ 1 w 533400"/>
              <a:gd name="connsiteY1" fmla="*/ 266700 h 455286"/>
              <a:gd name="connsiteX2" fmla="*/ 0 w 533400"/>
              <a:gd name="connsiteY2" fmla="*/ 266699 h 455286"/>
              <a:gd name="connsiteX3" fmla="*/ 78115 w 533400"/>
              <a:gd name="connsiteY3" fmla="*/ 78114 h 455286"/>
              <a:gd name="connsiteX4" fmla="*/ 266701 w 533400"/>
              <a:gd name="connsiteY4" fmla="*/ 0 h 455286"/>
              <a:gd name="connsiteX5" fmla="*/ 455286 w 533400"/>
              <a:gd name="connsiteY5" fmla="*/ 78115 h 455286"/>
              <a:gd name="connsiteX6" fmla="*/ 533400 w 533400"/>
              <a:gd name="connsiteY6" fmla="*/ 266701 h 455286"/>
              <a:gd name="connsiteX7" fmla="*/ 455285 w 533400"/>
              <a:gd name="connsiteY7" fmla="*/ 455286 h 455286"/>
              <a:gd name="connsiteX0" fmla="*/ 1 w 533400"/>
              <a:gd name="connsiteY0" fmla="*/ 266700 h 455286"/>
              <a:gd name="connsiteX1" fmla="*/ 0 w 533400"/>
              <a:gd name="connsiteY1" fmla="*/ 266699 h 455286"/>
              <a:gd name="connsiteX2" fmla="*/ 78115 w 533400"/>
              <a:gd name="connsiteY2" fmla="*/ 78114 h 455286"/>
              <a:gd name="connsiteX3" fmla="*/ 266701 w 533400"/>
              <a:gd name="connsiteY3" fmla="*/ 0 h 455286"/>
              <a:gd name="connsiteX4" fmla="*/ 455286 w 533400"/>
              <a:gd name="connsiteY4" fmla="*/ 78115 h 455286"/>
              <a:gd name="connsiteX5" fmla="*/ 533400 w 533400"/>
              <a:gd name="connsiteY5" fmla="*/ 266701 h 455286"/>
              <a:gd name="connsiteX6" fmla="*/ 455285 w 533400"/>
              <a:gd name="connsiteY6" fmla="*/ 455286 h 455286"/>
              <a:gd name="connsiteX0" fmla="*/ 0 w 533399"/>
              <a:gd name="connsiteY0" fmla="*/ 266700 h 455286"/>
              <a:gd name="connsiteX1" fmla="*/ 78114 w 533399"/>
              <a:gd name="connsiteY1" fmla="*/ 78114 h 455286"/>
              <a:gd name="connsiteX2" fmla="*/ 266700 w 533399"/>
              <a:gd name="connsiteY2" fmla="*/ 0 h 455286"/>
              <a:gd name="connsiteX3" fmla="*/ 455285 w 533399"/>
              <a:gd name="connsiteY3" fmla="*/ 78115 h 455286"/>
              <a:gd name="connsiteX4" fmla="*/ 533399 w 533399"/>
              <a:gd name="connsiteY4" fmla="*/ 266701 h 455286"/>
              <a:gd name="connsiteX5" fmla="*/ 455284 w 533399"/>
              <a:gd name="connsiteY5" fmla="*/ 455286 h 455286"/>
              <a:gd name="connsiteX0" fmla="*/ 0 w 455285"/>
              <a:gd name="connsiteY0" fmla="*/ 78114 h 455286"/>
              <a:gd name="connsiteX1" fmla="*/ 188586 w 455285"/>
              <a:gd name="connsiteY1" fmla="*/ 0 h 455286"/>
              <a:gd name="connsiteX2" fmla="*/ 377171 w 455285"/>
              <a:gd name="connsiteY2" fmla="*/ 78115 h 455286"/>
              <a:gd name="connsiteX3" fmla="*/ 455285 w 455285"/>
              <a:gd name="connsiteY3" fmla="*/ 266701 h 455286"/>
              <a:gd name="connsiteX4" fmla="*/ 377170 w 455285"/>
              <a:gd name="connsiteY4" fmla="*/ 455286 h 455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5285" h="455286">
                <a:moveTo>
                  <a:pt x="0" y="78114"/>
                </a:moveTo>
                <a:cubicBezTo>
                  <a:pt x="50016" y="28098"/>
                  <a:pt x="117852" y="0"/>
                  <a:pt x="188586" y="0"/>
                </a:cubicBezTo>
                <a:cubicBezTo>
                  <a:pt x="259319" y="0"/>
                  <a:pt x="327155" y="28099"/>
                  <a:pt x="377171" y="78115"/>
                </a:cubicBezTo>
                <a:cubicBezTo>
                  <a:pt x="427187" y="128131"/>
                  <a:pt x="455285" y="195967"/>
                  <a:pt x="455285" y="266701"/>
                </a:cubicBezTo>
                <a:cubicBezTo>
                  <a:pt x="455285" y="337434"/>
                  <a:pt x="427186" y="405270"/>
                  <a:pt x="377170" y="45528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3716983" y="48006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3945583" y="3244334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4876800" y="3352800"/>
            <a:ext cx="914400" cy="914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724400" y="3505200"/>
            <a:ext cx="914400" cy="914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4724400" y="3352800"/>
            <a:ext cx="1066800" cy="15240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571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2143 w 10000"/>
              <a:gd name="connsiteY1" fmla="*/ 0 h 10000"/>
              <a:gd name="connsiteX2" fmla="*/ 10000 w 10000"/>
              <a:gd name="connsiteY2" fmla="*/ 0 h 10000"/>
              <a:gd name="connsiteX3" fmla="*/ 8571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571 w 10000"/>
              <a:gd name="connsiteY3" fmla="*/ 10000 h 10000"/>
              <a:gd name="connsiteX4" fmla="*/ 0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1429" y="0"/>
                </a:lnTo>
                <a:lnTo>
                  <a:pt x="10000" y="0"/>
                </a:lnTo>
                <a:lnTo>
                  <a:pt x="8571" y="10000"/>
                </a:lnTo>
                <a:lnTo>
                  <a:pt x="0" y="1000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 rot="16200000" flipV="1">
            <a:off x="5181600" y="3810000"/>
            <a:ext cx="1066800" cy="15240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571 w 10000"/>
              <a:gd name="connsiteY3" fmla="*/ 10000 h 10000"/>
              <a:gd name="connsiteX4" fmla="*/ 0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1429" y="0"/>
                </a:lnTo>
                <a:lnTo>
                  <a:pt x="10000" y="0"/>
                </a:lnTo>
                <a:lnTo>
                  <a:pt x="8571" y="10000"/>
                </a:lnTo>
                <a:lnTo>
                  <a:pt x="0" y="1000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 rot="16200000" flipV="1">
            <a:off x="5410200" y="3810000"/>
            <a:ext cx="1066800" cy="15240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571 w 10000"/>
              <a:gd name="connsiteY3" fmla="*/ 10000 h 10000"/>
              <a:gd name="connsiteX4" fmla="*/ 0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1429" y="0"/>
                </a:lnTo>
                <a:lnTo>
                  <a:pt x="10000" y="0"/>
                </a:lnTo>
                <a:lnTo>
                  <a:pt x="8571" y="10000"/>
                </a:lnTo>
                <a:lnTo>
                  <a:pt x="0" y="1000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Connector 71"/>
          <p:cNvCxnSpPr/>
          <p:nvPr/>
        </p:nvCxnSpPr>
        <p:spPr>
          <a:xfrm>
            <a:off x="5943600" y="3886200"/>
            <a:ext cx="93121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800600" y="3200400"/>
            <a:ext cx="1143000" cy="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5181600" y="2743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43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1" name="Straight Connector 80"/>
          <p:cNvCxnSpPr/>
          <p:nvPr/>
        </p:nvCxnSpPr>
        <p:spPr>
          <a:xfrm>
            <a:off x="4876800" y="3886200"/>
            <a:ext cx="1219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5400000">
            <a:off x="6087591" y="4961409"/>
            <a:ext cx="93121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Freeform 77"/>
          <p:cNvSpPr/>
          <p:nvPr/>
        </p:nvSpPr>
        <p:spPr>
          <a:xfrm>
            <a:off x="6019800" y="4419600"/>
            <a:ext cx="1066800" cy="15240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571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2143 w 10000"/>
              <a:gd name="connsiteY1" fmla="*/ 0 h 10000"/>
              <a:gd name="connsiteX2" fmla="*/ 10000 w 10000"/>
              <a:gd name="connsiteY2" fmla="*/ 0 h 10000"/>
              <a:gd name="connsiteX3" fmla="*/ 8571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571 w 10000"/>
              <a:gd name="connsiteY3" fmla="*/ 10000 h 10000"/>
              <a:gd name="connsiteX4" fmla="*/ 0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1429" y="0"/>
                </a:lnTo>
                <a:lnTo>
                  <a:pt x="10000" y="0"/>
                </a:lnTo>
                <a:lnTo>
                  <a:pt x="8571" y="10000"/>
                </a:lnTo>
                <a:lnTo>
                  <a:pt x="0" y="1000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SCARA Manipulator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RRP</a:t>
            </a:r>
          </a:p>
          <a:p>
            <a:r>
              <a:rPr lang="en-CA" dirty="0" smtClean="0"/>
              <a:t>Selective Compliant Articulated Robot for Assembly </a:t>
            </a:r>
          </a:p>
          <a:p>
            <a:pPr lvl="1"/>
            <a:r>
              <a:rPr lang="en-CA" sz="1400" dirty="0" smtClean="0">
                <a:hlinkClick r:id="rId2"/>
              </a:rPr>
              <a:t>http://www.robots.epson.com/products/g-series.htm</a:t>
            </a:r>
            <a:r>
              <a:rPr lang="en-CA" dirty="0" smtClean="0"/>
              <a:t> 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Common Manipulator Arrangements</a:t>
            </a:r>
            <a:endParaRPr lang="en-US" dirty="0"/>
          </a:p>
        </p:txBody>
      </p:sp>
      <p:sp>
        <p:nvSpPr>
          <p:cNvPr id="7" name="Flowchart: Magnetic Disk 6"/>
          <p:cNvSpPr/>
          <p:nvPr/>
        </p:nvSpPr>
        <p:spPr>
          <a:xfrm>
            <a:off x="1887347" y="5257800"/>
            <a:ext cx="914400" cy="838200"/>
          </a:xfrm>
          <a:prstGeom prst="flowChartMagneticDisk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rot="5400000" flipH="1" flipV="1">
            <a:off x="1590955" y="4639792"/>
            <a:ext cx="1524000" cy="1681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>
            <a:off x="2094664" y="3467100"/>
            <a:ext cx="533400" cy="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2132764" y="27432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4037764" y="22098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6400800" y="22098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64" name="Freeform 63"/>
          <p:cNvSpPr/>
          <p:nvPr/>
        </p:nvSpPr>
        <p:spPr>
          <a:xfrm>
            <a:off x="1887347" y="4876800"/>
            <a:ext cx="914401" cy="296980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1" h="296980">
                <a:moveTo>
                  <a:pt x="601780" y="0"/>
                </a:moveTo>
                <a:cubicBezTo>
                  <a:pt x="788475" y="20744"/>
                  <a:pt x="914401" y="78982"/>
                  <a:pt x="914400" y="144580"/>
                </a:cubicBezTo>
                <a:cubicBezTo>
                  <a:pt x="914400" y="210178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2877947" y="48006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4723564" y="28956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6019800" y="3505200"/>
            <a:ext cx="914400" cy="91439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6019800" y="3352800"/>
            <a:ext cx="1066800" cy="15240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571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2143 w 10000"/>
              <a:gd name="connsiteY1" fmla="*/ 0 h 10000"/>
              <a:gd name="connsiteX2" fmla="*/ 10000 w 10000"/>
              <a:gd name="connsiteY2" fmla="*/ 0 h 10000"/>
              <a:gd name="connsiteX3" fmla="*/ 8571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571 w 10000"/>
              <a:gd name="connsiteY3" fmla="*/ 10000 h 10000"/>
              <a:gd name="connsiteX4" fmla="*/ 0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1429" y="0"/>
                </a:lnTo>
                <a:lnTo>
                  <a:pt x="10000" y="0"/>
                </a:lnTo>
                <a:lnTo>
                  <a:pt x="8571" y="10000"/>
                </a:lnTo>
                <a:lnTo>
                  <a:pt x="0" y="1000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 rot="16200000" flipV="1">
            <a:off x="6477001" y="3809999"/>
            <a:ext cx="1066798" cy="15240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571 w 10000"/>
              <a:gd name="connsiteY3" fmla="*/ 10000 h 10000"/>
              <a:gd name="connsiteX4" fmla="*/ 0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1429" y="0"/>
                </a:lnTo>
                <a:lnTo>
                  <a:pt x="10000" y="0"/>
                </a:lnTo>
                <a:lnTo>
                  <a:pt x="8571" y="10000"/>
                </a:lnTo>
                <a:lnTo>
                  <a:pt x="0" y="1000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Connector 73"/>
          <p:cNvCxnSpPr/>
          <p:nvPr/>
        </p:nvCxnSpPr>
        <p:spPr>
          <a:xfrm rot="5400000">
            <a:off x="6743700" y="4000500"/>
            <a:ext cx="1142999" cy="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7467600" y="3733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dirty="0"/>
          </a:p>
        </p:txBody>
      </p:sp>
      <p:sp>
        <p:nvSpPr>
          <p:cNvPr id="39" name="Flowchart: Magnetic Disk 38"/>
          <p:cNvSpPr/>
          <p:nvPr/>
        </p:nvSpPr>
        <p:spPr>
          <a:xfrm>
            <a:off x="3732964" y="3429000"/>
            <a:ext cx="914400" cy="914400"/>
          </a:xfrm>
          <a:prstGeom prst="flowChartMagneticDisk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>
            <a:endCxn id="39" idx="2"/>
          </p:cNvCxnSpPr>
          <p:nvPr/>
        </p:nvCxnSpPr>
        <p:spPr>
          <a:xfrm>
            <a:off x="2361364" y="3886200"/>
            <a:ext cx="1371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39" idx="3"/>
          </p:cNvCxnSpPr>
          <p:nvPr/>
        </p:nvCxnSpPr>
        <p:spPr>
          <a:xfrm rot="5400000">
            <a:off x="4152064" y="4381500"/>
            <a:ext cx="76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>
            <a:off x="4075864" y="3467100"/>
            <a:ext cx="228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4190164" y="3352800"/>
            <a:ext cx="685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4190164" y="4419600"/>
            <a:ext cx="685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5400000">
            <a:off x="4342564" y="3886200"/>
            <a:ext cx="1066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rot="5400000">
            <a:off x="3923464" y="2933700"/>
            <a:ext cx="533400" cy="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5400000">
            <a:off x="6286500" y="2933700"/>
            <a:ext cx="533400" cy="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Freeform 79"/>
          <p:cNvSpPr/>
          <p:nvPr/>
        </p:nvSpPr>
        <p:spPr>
          <a:xfrm>
            <a:off x="3732964" y="2971800"/>
            <a:ext cx="914401" cy="296980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1" h="296980">
                <a:moveTo>
                  <a:pt x="601780" y="0"/>
                </a:moveTo>
                <a:cubicBezTo>
                  <a:pt x="788475" y="20744"/>
                  <a:pt x="914401" y="78982"/>
                  <a:pt x="914400" y="144580"/>
                </a:cubicBezTo>
                <a:cubicBezTo>
                  <a:pt x="914400" y="210178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5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Parallel Robots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all of the preceding examples are examples of serial chains</a:t>
            </a:r>
          </a:p>
          <a:p>
            <a:pPr lvl="1"/>
            <a:r>
              <a:rPr lang="en-US" dirty="0" smtClean="0"/>
              <a:t>base (link 0) is connected to link 1 by a joint</a:t>
            </a:r>
          </a:p>
          <a:p>
            <a:pPr lvl="1"/>
            <a:r>
              <a:rPr lang="en-US" dirty="0" smtClean="0"/>
              <a:t>link 1 is connected to link 2 by a joint</a:t>
            </a:r>
          </a:p>
          <a:p>
            <a:pPr lvl="1"/>
            <a:r>
              <a:rPr lang="en-US" dirty="0" smtClean="0"/>
              <a:t>link 2 is connected to link 3 by a joint ... and so on</a:t>
            </a:r>
          </a:p>
          <a:p>
            <a:r>
              <a:rPr lang="en-US" dirty="0" smtClean="0"/>
              <a:t>a parallel robot is formed by connecting two or more serial chains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www.youtube.com/watch?v=p1Lrz0gPvOA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/>
          <a:p>
            <a:r>
              <a:rPr lang="en-US" dirty="0" smtClean="0"/>
              <a:t>Parallel Robots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3952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Forward Kinematics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given the joint variables and dimensions of the links what is the position and orientation of the end </a:t>
            </a:r>
            <a:r>
              <a:rPr lang="en-CA" dirty="0" err="1" smtClean="0"/>
              <a:t>effector</a:t>
            </a:r>
            <a:r>
              <a:rPr lang="en-CA" dirty="0" smtClean="0"/>
              <a:t>?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Forward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28428" y="4876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2819400" y="49530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2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Forward Kinematics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choose the base coordinate frame of the robot</a:t>
            </a:r>
          </a:p>
          <a:p>
            <a:pPr lvl="1"/>
            <a:r>
              <a:rPr lang="en-CA" dirty="0" smtClean="0"/>
              <a:t>we want (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x, y</a:t>
            </a:r>
            <a:r>
              <a:rPr lang="en-CA" dirty="0" smtClean="0"/>
              <a:t>) to be expressed in this frame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Forward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28428" y="4876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2819400" y="49530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629400" y="2286000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y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24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Contact Information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Burton Ma</a:t>
            </a:r>
            <a:br>
              <a:rPr lang="en-US" dirty="0" smtClean="0"/>
            </a:br>
            <a:r>
              <a:rPr lang="en-US" dirty="0" err="1" smtClean="0"/>
              <a:t>Lassonde</a:t>
            </a:r>
            <a:r>
              <a:rPr lang="en-US" dirty="0" smtClean="0"/>
              <a:t> 2046</a:t>
            </a:r>
            <a:br>
              <a:rPr lang="en-US" dirty="0" smtClean="0"/>
            </a:br>
            <a:r>
              <a:rPr lang="en-US" dirty="0" smtClean="0">
                <a:hlinkClick r:id="rId3"/>
              </a:rPr>
              <a:t>burton@cse.yorku.ca</a:t>
            </a:r>
            <a:endParaRPr lang="en-US" dirty="0" smtClean="0"/>
          </a:p>
          <a:p>
            <a:r>
              <a:rPr lang="en-US" dirty="0" smtClean="0"/>
              <a:t>EECS4421/5324</a:t>
            </a:r>
            <a:br>
              <a:rPr lang="en-US" dirty="0" smtClean="0"/>
            </a:br>
            <a:r>
              <a:rPr lang="en-US" dirty="0" smtClean="0"/>
              <a:t>lectures Monday, Wednesday, Friday </a:t>
            </a:r>
            <a:r>
              <a:rPr lang="en-US" dirty="0" smtClean="0"/>
              <a:t>1:30-2:30PM (</a:t>
            </a:r>
            <a:r>
              <a:rPr lang="en-US" dirty="0" smtClean="0"/>
              <a:t>SLH</a:t>
            </a:r>
            <a:r>
              <a:rPr lang="en-US" dirty="0" smtClean="0"/>
              <a:t> C)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Lab 1 </a:t>
            </a:r>
            <a:r>
              <a:rPr lang="en-US" dirty="0" smtClean="0"/>
              <a:t>Thursday </a:t>
            </a:r>
            <a:r>
              <a:rPr lang="en-US" dirty="0" smtClean="0"/>
              <a:t>12:30-2:30</a:t>
            </a:r>
            <a:r>
              <a:rPr lang="en-US" dirty="0" smtClean="0"/>
              <a:t>, Prism </a:t>
            </a:r>
            <a:r>
              <a:rPr lang="en-US" dirty="0" smtClean="0"/>
              <a:t>1004</a:t>
            </a:r>
            <a:br>
              <a:rPr lang="en-US" dirty="0" smtClean="0"/>
            </a:br>
            <a:r>
              <a:rPr lang="en-US" dirty="0" smtClean="0"/>
              <a:t>Lab </a:t>
            </a:r>
            <a:r>
              <a:rPr lang="en-US" dirty="0"/>
              <a:t>2 Thursday </a:t>
            </a:r>
            <a:r>
              <a:rPr lang="en-US" dirty="0" smtClean="0"/>
              <a:t>2:30-4:30</a:t>
            </a:r>
            <a:r>
              <a:rPr lang="en-US" dirty="0"/>
              <a:t>, Prism </a:t>
            </a:r>
            <a:r>
              <a:rPr lang="en-US" dirty="0" smtClean="0"/>
              <a:t>1004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www.eecs.yorku.ca/course/4421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(web site not complete yet)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Forward Kinematics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notice that link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 moves in a circle centered on the base frame origin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Forward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28428" y="4876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2819400" y="49530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629400" y="2286000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y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05400" y="4953000"/>
            <a:ext cx="2194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endParaRPr lang="en-US" dirty="0" smtClean="0">
              <a:solidFill>
                <a:srgbClr val="0070C0"/>
              </a:solidFill>
            </a:endParaRPr>
          </a:p>
        </p:txBody>
      </p:sp>
      <p:cxnSp>
        <p:nvCxnSpPr>
          <p:cNvPr id="38" name="Straight Arrow Connector 37"/>
          <p:cNvCxnSpPr>
            <a:stCxn id="36" idx="1"/>
          </p:cNvCxnSpPr>
          <p:nvPr/>
        </p:nvCxnSpPr>
        <p:spPr>
          <a:xfrm rot="10800000">
            <a:off x="4572000" y="4419600"/>
            <a:ext cx="533400" cy="718066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381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Forward Kinematics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choose a coordinate frame with origin located on joint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/>
              <a:t> with the same orientation as the base frame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Forward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28428" y="4876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2819400" y="49530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629400" y="2286000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y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05400" y="4953000"/>
            <a:ext cx="2194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endParaRPr lang="en-US" dirty="0" smtClean="0">
              <a:solidFill>
                <a:srgbClr val="0070C0"/>
              </a:solidFill>
            </a:endParaRPr>
          </a:p>
        </p:txBody>
      </p:sp>
      <p:cxnSp>
        <p:nvCxnSpPr>
          <p:cNvPr id="38" name="Straight Arrow Connector 37"/>
          <p:cNvCxnSpPr>
            <a:stCxn id="36" idx="1"/>
          </p:cNvCxnSpPr>
          <p:nvPr/>
        </p:nvCxnSpPr>
        <p:spPr>
          <a:xfrm rot="10800000">
            <a:off x="4572000" y="4419600"/>
            <a:ext cx="533400" cy="718066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5029200" y="43434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671628" y="39624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41" name="Freeform 40"/>
          <p:cNvSpPr/>
          <p:nvPr/>
        </p:nvSpPr>
        <p:spPr>
          <a:xfrm>
            <a:off x="5562600" y="40386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 rot="5400000" flipH="1" flipV="1">
            <a:off x="3810000" y="3581400"/>
            <a:ext cx="152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10800000" flipH="1" flipV="1">
            <a:off x="4572000" y="4343400"/>
            <a:ext cx="152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791200" y="43434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114800" y="2743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20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Forward Kinematics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notice that link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/>
              <a:t> moves in a circle centered on frame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Forward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28428" y="4876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2819400" y="49530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629400" y="2286000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y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419600" y="5029200"/>
            <a:ext cx="2194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endParaRPr lang="en-US" dirty="0" smtClean="0">
              <a:solidFill>
                <a:srgbClr val="0070C0"/>
              </a:solidFill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rot="5400000" flipH="1" flipV="1">
            <a:off x="4267200" y="4724400"/>
            <a:ext cx="609600" cy="1588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5029200" y="43434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671628" y="39624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41" name="Freeform 40"/>
          <p:cNvSpPr/>
          <p:nvPr/>
        </p:nvSpPr>
        <p:spPr>
          <a:xfrm>
            <a:off x="5562600" y="40386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 rot="5400000" flipH="1" flipV="1">
            <a:off x="3810000" y="3581400"/>
            <a:ext cx="152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10800000" flipH="1" flipV="1">
            <a:off x="4572000" y="4343400"/>
            <a:ext cx="152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791200" y="43434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114800" y="2743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324600" y="3059668"/>
            <a:ext cx="18437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FF000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FF000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en-CA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FF000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FF000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)</a:t>
            </a:r>
            <a:endParaRPr lang="en-US" dirty="0" smtClean="0">
              <a:solidFill>
                <a:srgbClr val="FF0000"/>
              </a:solidFill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rot="5400000" flipH="1" flipV="1">
            <a:off x="6134100" y="2857500"/>
            <a:ext cx="5334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18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Forward Kinematics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because the base frame and frame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 have the same orientation, we can sum the coordinates to find the position of the end </a:t>
            </a:r>
            <a:r>
              <a:rPr lang="en-CA" dirty="0" err="1" smtClean="0"/>
              <a:t>effector</a:t>
            </a:r>
            <a:r>
              <a:rPr lang="en-CA" dirty="0" smtClean="0"/>
              <a:t> in the base frame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Forward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28428" y="4876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2819400" y="49530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419600" y="5029200"/>
            <a:ext cx="2194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endParaRPr lang="en-US" dirty="0" smtClean="0">
              <a:solidFill>
                <a:srgbClr val="0070C0"/>
              </a:solidFill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rot="5400000" flipH="1" flipV="1">
            <a:off x="4267200" y="4724400"/>
            <a:ext cx="609600" cy="1588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5029200" y="43434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671628" y="39624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41" name="Freeform 40"/>
          <p:cNvSpPr/>
          <p:nvPr/>
        </p:nvSpPr>
        <p:spPr>
          <a:xfrm>
            <a:off x="5562600" y="40386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 rot="5400000" flipH="1" flipV="1">
            <a:off x="3810000" y="3581400"/>
            <a:ext cx="152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10800000" flipH="1" flipV="1">
            <a:off x="4572000" y="4343400"/>
            <a:ext cx="152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791200" y="43434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114800" y="2743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324600" y="3059668"/>
            <a:ext cx="18437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FF000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FF000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en-CA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FF000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FF000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)</a:t>
            </a:r>
            <a:endParaRPr lang="en-US" dirty="0" smtClean="0">
              <a:solidFill>
                <a:srgbClr val="FF0000"/>
              </a:solidFill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rot="5400000" flipH="1" flipV="1">
            <a:off x="6134100" y="2857500"/>
            <a:ext cx="5334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019800" y="1752600"/>
            <a:ext cx="28825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+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en-CA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+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)</a:t>
            </a:r>
            <a:endParaRPr lang="en-US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12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Forward Kinematics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we also want the orientation of frame 2 with respect to the base frame</a:t>
            </a:r>
          </a:p>
          <a:p>
            <a:pPr lvl="1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/>
              <a:t> and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/>
              <a:t> expressed in terms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/>
              <a:t>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/>
              <a:t> </a:t>
            </a:r>
            <a:endParaRPr lang="en-CA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Forward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28428" y="4876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2819400" y="49530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5029200" y="43434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671628" y="39624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41" name="Freeform 40"/>
          <p:cNvSpPr/>
          <p:nvPr/>
        </p:nvSpPr>
        <p:spPr>
          <a:xfrm>
            <a:off x="5562600" y="40386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/>
          <p:cNvCxnSpPr/>
          <p:nvPr/>
        </p:nvCxnSpPr>
        <p:spPr>
          <a:xfrm rot="16200000" flipV="1">
            <a:off x="5486400" y="1600200"/>
            <a:ext cx="914400" cy="9144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5400000" flipH="1" flipV="1">
            <a:off x="6400800" y="1524000"/>
            <a:ext cx="990600" cy="9906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315200" y="1752600"/>
            <a:ext cx="36420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105400" y="1676400"/>
            <a:ext cx="36420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93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Forward Kinematics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without proof I claim: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Forward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28428" y="4876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2819400" y="49530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5029200" y="43434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671628" y="39624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41" name="Freeform 40"/>
          <p:cNvSpPr/>
          <p:nvPr/>
        </p:nvSpPr>
        <p:spPr>
          <a:xfrm>
            <a:off x="5562600" y="40386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685800" y="1524000"/>
            <a:ext cx="19591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en-CA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)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85800" y="2286000"/>
            <a:ext cx="19976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(-sin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en-CA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)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rot="16200000" flipV="1">
            <a:off x="5486400" y="1600200"/>
            <a:ext cx="914400" cy="9144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5400000" flipH="1" flipV="1">
            <a:off x="6400800" y="1524000"/>
            <a:ext cx="990600" cy="9906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7315200" y="1752600"/>
            <a:ext cx="36420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105400" y="1676400"/>
            <a:ext cx="36420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17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1828006" y="4953000"/>
            <a:ext cx="0" cy="609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1828801" y="5562600"/>
            <a:ext cx="61753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2141534" y="4648200"/>
            <a:ext cx="0" cy="609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286000" y="5029200"/>
            <a:ext cx="0" cy="4572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2286000" y="5259283"/>
            <a:ext cx="1676400" cy="1630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Forward Kinematics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find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expressed in frame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621" t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2928428" y="4876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42672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6934200" y="4267200"/>
            <a:ext cx="152400" cy="152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8100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41910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5366828" y="4876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36" name="Freeform 35"/>
          <p:cNvSpPr/>
          <p:nvPr/>
        </p:nvSpPr>
        <p:spPr>
          <a:xfrm>
            <a:off x="5257800" y="49530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69342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4343400" y="5257800"/>
            <a:ext cx="1676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693396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 rot="17700000" flipV="1">
            <a:off x="6328024" y="3278614"/>
            <a:ext cx="914400" cy="9144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6900000" flipH="1" flipV="1">
            <a:off x="7163678" y="3613667"/>
            <a:ext cx="990600" cy="9906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8108095" y="3878896"/>
            <a:ext cx="36420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096000" y="2867363"/>
            <a:ext cx="36420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8" name="Straight Arrow Connector 57"/>
          <p:cNvCxnSpPr/>
          <p:nvPr/>
        </p:nvCxnSpPr>
        <p:spPr>
          <a:xfrm rot="5400000" flipH="1" flipV="1">
            <a:off x="3518043" y="4495800"/>
            <a:ext cx="152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rot="10800000" flipH="1" flipV="1">
            <a:off x="4280043" y="5257800"/>
            <a:ext cx="152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499243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822843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730492" y="4414301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y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3960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Forward Kinematics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find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expressed in frame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621" t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 rot="5400000" flipH="1" flipV="1">
            <a:off x="1066800" y="5498067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48000" y="6260067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71600" y="4659867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10800000" flipH="1" flipV="1">
            <a:off x="1828800" y="6260067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 rot="-1800000">
            <a:off x="876427" y="2311445"/>
            <a:ext cx="6644291" cy="2847637"/>
            <a:chOff x="1828006" y="2867363"/>
            <a:chExt cx="6644291" cy="2847637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1828006" y="4953000"/>
              <a:ext cx="0" cy="6096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1828801" y="5562600"/>
              <a:ext cx="617533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2141534" y="4648200"/>
              <a:ext cx="0" cy="6096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2286000" y="5029200"/>
              <a:ext cx="0" cy="4572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2286000" y="5259283"/>
              <a:ext cx="1676400" cy="1630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2928428" y="4876800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en-CA" i="1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dirty="0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2286000" y="5257800"/>
              <a:ext cx="914400" cy="0"/>
            </a:xfrm>
            <a:prstGeom prst="line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V="1">
              <a:off x="4267200" y="4343400"/>
              <a:ext cx="2743200" cy="9144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Oval 30"/>
            <p:cNvSpPr/>
            <p:nvPr/>
          </p:nvSpPr>
          <p:spPr>
            <a:xfrm>
              <a:off x="6934200" y="4267200"/>
              <a:ext cx="152400" cy="152400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3810000" y="4800600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4191000" y="51816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366828" y="4876800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>
                  <a:latin typeface="Symbol" pitchFamily="18" charset="2"/>
                </a:rPr>
                <a:t>q</a:t>
              </a:r>
              <a:r>
                <a:rPr lang="en-CA" i="1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dirty="0"/>
            </a:p>
          </p:txBody>
        </p:sp>
        <p:sp>
          <p:nvSpPr>
            <p:cNvPr id="36" name="Freeform 35"/>
            <p:cNvSpPr/>
            <p:nvPr/>
          </p:nvSpPr>
          <p:spPr>
            <a:xfrm>
              <a:off x="5257800" y="4953000"/>
              <a:ext cx="45719" cy="304800"/>
            </a:xfrm>
            <a:custGeom>
              <a:avLst/>
              <a:gdLst>
                <a:gd name="connsiteX0" fmla="*/ 0 w 1828800"/>
                <a:gd name="connsiteY0" fmla="*/ 914400 h 1828800"/>
                <a:gd name="connsiteX1" fmla="*/ 267822 w 1828800"/>
                <a:gd name="connsiteY1" fmla="*/ 267822 h 1828800"/>
                <a:gd name="connsiteX2" fmla="*/ 914401 w 1828800"/>
                <a:gd name="connsiteY2" fmla="*/ 1 h 1828800"/>
                <a:gd name="connsiteX3" fmla="*/ 1560979 w 1828800"/>
                <a:gd name="connsiteY3" fmla="*/ 267823 h 1828800"/>
                <a:gd name="connsiteX4" fmla="*/ 1828800 w 1828800"/>
                <a:gd name="connsiteY4" fmla="*/ 914402 h 1828800"/>
                <a:gd name="connsiteX5" fmla="*/ 1560978 w 1828800"/>
                <a:gd name="connsiteY5" fmla="*/ 1560981 h 1828800"/>
                <a:gd name="connsiteX6" fmla="*/ 914399 w 1828800"/>
                <a:gd name="connsiteY6" fmla="*/ 1828802 h 1828800"/>
                <a:gd name="connsiteX7" fmla="*/ 267821 w 1828800"/>
                <a:gd name="connsiteY7" fmla="*/ 1560980 h 1828800"/>
                <a:gd name="connsiteX8" fmla="*/ 0 w 1828800"/>
                <a:gd name="connsiteY8" fmla="*/ 914401 h 1828800"/>
                <a:gd name="connsiteX9" fmla="*/ 0 w 1828800"/>
                <a:gd name="connsiteY9" fmla="*/ 914400 h 1828800"/>
                <a:gd name="connsiteX0" fmla="*/ 1828800 w 1920240"/>
                <a:gd name="connsiteY0" fmla="*/ 914401 h 1828802"/>
                <a:gd name="connsiteX1" fmla="*/ 1560978 w 1920240"/>
                <a:gd name="connsiteY1" fmla="*/ 1560980 h 1828802"/>
                <a:gd name="connsiteX2" fmla="*/ 914399 w 1920240"/>
                <a:gd name="connsiteY2" fmla="*/ 1828801 h 1828802"/>
                <a:gd name="connsiteX3" fmla="*/ 267821 w 1920240"/>
                <a:gd name="connsiteY3" fmla="*/ 1560979 h 1828802"/>
                <a:gd name="connsiteX4" fmla="*/ 0 w 1920240"/>
                <a:gd name="connsiteY4" fmla="*/ 914400 h 1828802"/>
                <a:gd name="connsiteX5" fmla="*/ 0 w 1920240"/>
                <a:gd name="connsiteY5" fmla="*/ 914399 h 1828802"/>
                <a:gd name="connsiteX6" fmla="*/ 267822 w 1920240"/>
                <a:gd name="connsiteY6" fmla="*/ 267821 h 1828802"/>
                <a:gd name="connsiteX7" fmla="*/ 914401 w 1920240"/>
                <a:gd name="connsiteY7" fmla="*/ 0 h 1828802"/>
                <a:gd name="connsiteX8" fmla="*/ 1560979 w 1920240"/>
                <a:gd name="connsiteY8" fmla="*/ 267822 h 1828802"/>
                <a:gd name="connsiteX9" fmla="*/ 1920240 w 1920240"/>
                <a:gd name="connsiteY9" fmla="*/ 1005841 h 1828802"/>
                <a:gd name="connsiteX0" fmla="*/ 1560978 w 1920240"/>
                <a:gd name="connsiteY0" fmla="*/ 1560980 h 1828802"/>
                <a:gd name="connsiteX1" fmla="*/ 914399 w 1920240"/>
                <a:gd name="connsiteY1" fmla="*/ 1828801 h 1828802"/>
                <a:gd name="connsiteX2" fmla="*/ 267821 w 1920240"/>
                <a:gd name="connsiteY2" fmla="*/ 1560979 h 1828802"/>
                <a:gd name="connsiteX3" fmla="*/ 0 w 1920240"/>
                <a:gd name="connsiteY3" fmla="*/ 914400 h 1828802"/>
                <a:gd name="connsiteX4" fmla="*/ 0 w 1920240"/>
                <a:gd name="connsiteY4" fmla="*/ 914399 h 1828802"/>
                <a:gd name="connsiteX5" fmla="*/ 267822 w 1920240"/>
                <a:gd name="connsiteY5" fmla="*/ 267821 h 1828802"/>
                <a:gd name="connsiteX6" fmla="*/ 914401 w 1920240"/>
                <a:gd name="connsiteY6" fmla="*/ 0 h 1828802"/>
                <a:gd name="connsiteX7" fmla="*/ 1560979 w 1920240"/>
                <a:gd name="connsiteY7" fmla="*/ 267822 h 1828802"/>
                <a:gd name="connsiteX8" fmla="*/ 1920240 w 1920240"/>
                <a:gd name="connsiteY8" fmla="*/ 1005841 h 1828802"/>
                <a:gd name="connsiteX0" fmla="*/ 1560978 w 1828800"/>
                <a:gd name="connsiteY0" fmla="*/ 1560980 h 1828802"/>
                <a:gd name="connsiteX1" fmla="*/ 914399 w 1828800"/>
                <a:gd name="connsiteY1" fmla="*/ 1828801 h 1828802"/>
                <a:gd name="connsiteX2" fmla="*/ 267821 w 1828800"/>
                <a:gd name="connsiteY2" fmla="*/ 1560979 h 1828802"/>
                <a:gd name="connsiteX3" fmla="*/ 0 w 1828800"/>
                <a:gd name="connsiteY3" fmla="*/ 914400 h 1828802"/>
                <a:gd name="connsiteX4" fmla="*/ 0 w 1828800"/>
                <a:gd name="connsiteY4" fmla="*/ 914399 h 1828802"/>
                <a:gd name="connsiteX5" fmla="*/ 267822 w 1828800"/>
                <a:gd name="connsiteY5" fmla="*/ 267821 h 1828802"/>
                <a:gd name="connsiteX6" fmla="*/ 914401 w 1828800"/>
                <a:gd name="connsiteY6" fmla="*/ 0 h 1828802"/>
                <a:gd name="connsiteX7" fmla="*/ 1560979 w 1828800"/>
                <a:gd name="connsiteY7" fmla="*/ 267822 h 1828802"/>
                <a:gd name="connsiteX8" fmla="*/ 1828800 w 1828800"/>
                <a:gd name="connsiteY8" fmla="*/ 914398 h 1828802"/>
                <a:gd name="connsiteX0" fmla="*/ 1560978 w 1842589"/>
                <a:gd name="connsiteY0" fmla="*/ 1560980 h 1828802"/>
                <a:gd name="connsiteX1" fmla="*/ 914399 w 1842589"/>
                <a:gd name="connsiteY1" fmla="*/ 1828801 h 1828802"/>
                <a:gd name="connsiteX2" fmla="*/ 267821 w 1842589"/>
                <a:gd name="connsiteY2" fmla="*/ 1560979 h 1828802"/>
                <a:gd name="connsiteX3" fmla="*/ 0 w 1842589"/>
                <a:gd name="connsiteY3" fmla="*/ 914400 h 1828802"/>
                <a:gd name="connsiteX4" fmla="*/ 0 w 1842589"/>
                <a:gd name="connsiteY4" fmla="*/ 914399 h 1828802"/>
                <a:gd name="connsiteX5" fmla="*/ 267822 w 1842589"/>
                <a:gd name="connsiteY5" fmla="*/ 267821 h 1828802"/>
                <a:gd name="connsiteX6" fmla="*/ 914401 w 1842589"/>
                <a:gd name="connsiteY6" fmla="*/ 0 h 1828802"/>
                <a:gd name="connsiteX7" fmla="*/ 1560979 w 1842589"/>
                <a:gd name="connsiteY7" fmla="*/ 267822 h 1828802"/>
                <a:gd name="connsiteX8" fmla="*/ 1828800 w 1842589"/>
                <a:gd name="connsiteY8" fmla="*/ 914398 h 1828802"/>
                <a:gd name="connsiteX0" fmla="*/ 914399 w 1842589"/>
                <a:gd name="connsiteY0" fmla="*/ 1828801 h 1828801"/>
                <a:gd name="connsiteX1" fmla="*/ 267821 w 1842589"/>
                <a:gd name="connsiteY1" fmla="*/ 1560979 h 1828801"/>
                <a:gd name="connsiteX2" fmla="*/ 0 w 1842589"/>
                <a:gd name="connsiteY2" fmla="*/ 914400 h 1828801"/>
                <a:gd name="connsiteX3" fmla="*/ 0 w 1842589"/>
                <a:gd name="connsiteY3" fmla="*/ 914399 h 1828801"/>
                <a:gd name="connsiteX4" fmla="*/ 267822 w 1842589"/>
                <a:gd name="connsiteY4" fmla="*/ 267821 h 1828801"/>
                <a:gd name="connsiteX5" fmla="*/ 914401 w 1842589"/>
                <a:gd name="connsiteY5" fmla="*/ 0 h 1828801"/>
                <a:gd name="connsiteX6" fmla="*/ 1560979 w 1842589"/>
                <a:gd name="connsiteY6" fmla="*/ 267822 h 1828801"/>
                <a:gd name="connsiteX7" fmla="*/ 1828800 w 1842589"/>
                <a:gd name="connsiteY7" fmla="*/ 914398 h 1828801"/>
                <a:gd name="connsiteX0" fmla="*/ 267821 w 1842589"/>
                <a:gd name="connsiteY0" fmla="*/ 1560979 h 1560979"/>
                <a:gd name="connsiteX1" fmla="*/ 0 w 1842589"/>
                <a:gd name="connsiteY1" fmla="*/ 914400 h 1560979"/>
                <a:gd name="connsiteX2" fmla="*/ 0 w 1842589"/>
                <a:gd name="connsiteY2" fmla="*/ 914399 h 1560979"/>
                <a:gd name="connsiteX3" fmla="*/ 267822 w 1842589"/>
                <a:gd name="connsiteY3" fmla="*/ 267821 h 1560979"/>
                <a:gd name="connsiteX4" fmla="*/ 914401 w 1842589"/>
                <a:gd name="connsiteY4" fmla="*/ 0 h 1560979"/>
                <a:gd name="connsiteX5" fmla="*/ 1560979 w 1842589"/>
                <a:gd name="connsiteY5" fmla="*/ 267822 h 1560979"/>
                <a:gd name="connsiteX6" fmla="*/ 1828800 w 1842589"/>
                <a:gd name="connsiteY6" fmla="*/ 914398 h 1560979"/>
                <a:gd name="connsiteX0" fmla="*/ 0 w 1842589"/>
                <a:gd name="connsiteY0" fmla="*/ 914400 h 914400"/>
                <a:gd name="connsiteX1" fmla="*/ 0 w 1842589"/>
                <a:gd name="connsiteY1" fmla="*/ 914399 h 914400"/>
                <a:gd name="connsiteX2" fmla="*/ 267822 w 1842589"/>
                <a:gd name="connsiteY2" fmla="*/ 267821 h 914400"/>
                <a:gd name="connsiteX3" fmla="*/ 914401 w 1842589"/>
                <a:gd name="connsiteY3" fmla="*/ 0 h 914400"/>
                <a:gd name="connsiteX4" fmla="*/ 1560979 w 1842589"/>
                <a:gd name="connsiteY4" fmla="*/ 267822 h 914400"/>
                <a:gd name="connsiteX5" fmla="*/ 1828800 w 1842589"/>
                <a:gd name="connsiteY5" fmla="*/ 914398 h 914400"/>
                <a:gd name="connsiteX0" fmla="*/ 0 w 1842589"/>
                <a:gd name="connsiteY0" fmla="*/ 914400 h 914400"/>
                <a:gd name="connsiteX1" fmla="*/ 267822 w 1842589"/>
                <a:gd name="connsiteY1" fmla="*/ 267821 h 914400"/>
                <a:gd name="connsiteX2" fmla="*/ 914401 w 1842589"/>
                <a:gd name="connsiteY2" fmla="*/ 0 h 914400"/>
                <a:gd name="connsiteX3" fmla="*/ 1560979 w 1842589"/>
                <a:gd name="connsiteY3" fmla="*/ 267822 h 914400"/>
                <a:gd name="connsiteX4" fmla="*/ 1828800 w 1842589"/>
                <a:gd name="connsiteY4" fmla="*/ 914398 h 914400"/>
                <a:gd name="connsiteX0" fmla="*/ 0 w 1574767"/>
                <a:gd name="connsiteY0" fmla="*/ 267821 h 914398"/>
                <a:gd name="connsiteX1" fmla="*/ 646579 w 1574767"/>
                <a:gd name="connsiteY1" fmla="*/ 0 h 914398"/>
                <a:gd name="connsiteX2" fmla="*/ 1293157 w 1574767"/>
                <a:gd name="connsiteY2" fmla="*/ 267822 h 914398"/>
                <a:gd name="connsiteX3" fmla="*/ 1560978 w 1574767"/>
                <a:gd name="connsiteY3" fmla="*/ 914398 h 914398"/>
                <a:gd name="connsiteX0" fmla="*/ 0 w 1574767"/>
                <a:gd name="connsiteY0" fmla="*/ 107762 h 754339"/>
                <a:gd name="connsiteX1" fmla="*/ 1293157 w 1574767"/>
                <a:gd name="connsiteY1" fmla="*/ 107763 h 754339"/>
                <a:gd name="connsiteX2" fmla="*/ 1560978 w 1574767"/>
                <a:gd name="connsiteY2" fmla="*/ 754339 h 754339"/>
                <a:gd name="connsiteX0" fmla="*/ 0 w 281610"/>
                <a:gd name="connsiteY0" fmla="*/ 0 h 646576"/>
                <a:gd name="connsiteX1" fmla="*/ 267821 w 281610"/>
                <a:gd name="connsiteY1" fmla="*/ 646576 h 646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1610" h="646576">
                  <a:moveTo>
                    <a:pt x="0" y="0"/>
                  </a:moveTo>
                  <a:cubicBezTo>
                    <a:pt x="152400" y="152400"/>
                    <a:pt x="281610" y="396079"/>
                    <a:pt x="267821" y="64657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6934200" y="4267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4343400" y="5257800"/>
              <a:ext cx="1676400" cy="0"/>
            </a:xfrm>
            <a:prstGeom prst="line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>
            <a:xfrm>
              <a:off x="6933960" y="4267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cxnSp>
          <p:nvCxnSpPr>
            <p:cNvPr id="44" name="Straight Arrow Connector 43"/>
            <p:cNvCxnSpPr/>
            <p:nvPr/>
          </p:nvCxnSpPr>
          <p:spPr>
            <a:xfrm rot="17700000" flipV="1">
              <a:off x="6328024" y="3278614"/>
              <a:ext cx="914400" cy="914400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rot="6900000" flipH="1" flipV="1">
              <a:off x="7163678" y="3613667"/>
              <a:ext cx="990600" cy="990600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8108095" y="3878896"/>
              <a:ext cx="364202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CA" i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CA" i="1" baseline="-25000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096000" y="2867363"/>
              <a:ext cx="364202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CA" i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CA" i="1" baseline="-25000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58" name="Straight Arrow Connector 57"/>
            <p:cNvCxnSpPr/>
            <p:nvPr/>
          </p:nvCxnSpPr>
          <p:spPr>
            <a:xfrm rot="5400000" flipH="1" flipV="1">
              <a:off x="3518043" y="4495800"/>
              <a:ext cx="152400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 rot="10800000" flipH="1" flipV="1">
              <a:off x="4280043" y="5257800"/>
              <a:ext cx="152400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/>
            <p:cNvSpPr txBox="1"/>
            <p:nvPr/>
          </p:nvSpPr>
          <p:spPr>
            <a:xfrm>
              <a:off x="5499243" y="5257800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CA" i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822843" y="3657600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CA" i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730492" y="4414301"/>
              <a:ext cx="8130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CA" i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CA" i="1" baseline="-25000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,</a:t>
              </a:r>
              <a:r>
                <a:rPr lang="en-CA" i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 y</a:t>
              </a:r>
              <a:r>
                <a:rPr lang="en-CA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r>
                <a:rPr lang="en-CA" i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 ?</a:t>
              </a:r>
              <a:endPara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816485" y="5772472"/>
                <a:ext cx="5918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6485" y="5772472"/>
                <a:ext cx="591829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Freeform 37"/>
          <p:cNvSpPr/>
          <p:nvPr/>
        </p:nvSpPr>
        <p:spPr>
          <a:xfrm>
            <a:off x="2707457" y="5848672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2497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Inverse Kinematics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given the position (and possibly</a:t>
            </a:r>
            <a:br>
              <a:rPr lang="en-CA" dirty="0" smtClean="0"/>
            </a:br>
            <a:r>
              <a:rPr lang="en-CA" dirty="0" smtClean="0"/>
              <a:t>the orientation) of the end</a:t>
            </a:r>
            <a:br>
              <a:rPr lang="en-CA" dirty="0" smtClean="0"/>
            </a:br>
            <a:r>
              <a:rPr lang="en-CA" dirty="0" err="1" smtClean="0"/>
              <a:t>effector</a:t>
            </a:r>
            <a:r>
              <a:rPr lang="en-CA" dirty="0" smtClean="0"/>
              <a:t>, and the dimensions</a:t>
            </a:r>
            <a:br>
              <a:rPr lang="en-CA" dirty="0" smtClean="0"/>
            </a:br>
            <a:r>
              <a:rPr lang="en-CA" dirty="0" smtClean="0"/>
              <a:t>of the links, what are the joint</a:t>
            </a:r>
            <a:br>
              <a:rPr lang="en-CA" dirty="0" smtClean="0"/>
            </a:br>
            <a:r>
              <a:rPr lang="en-CA" dirty="0" smtClean="0"/>
              <a:t>variables?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Inverse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28428" y="4876800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2819400" y="49530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rot="16200000" flipV="1">
            <a:off x="5486400" y="1600200"/>
            <a:ext cx="914400" cy="9144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5400000" flipH="1" flipV="1">
            <a:off x="6400800" y="1524000"/>
            <a:ext cx="990600" cy="9906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7315200" y="1752600"/>
            <a:ext cx="36420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105400" y="1676400"/>
            <a:ext cx="36420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629400" y="2286000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y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27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Straight Connector 51"/>
          <p:cNvCxnSpPr/>
          <p:nvPr/>
        </p:nvCxnSpPr>
        <p:spPr>
          <a:xfrm flipV="1">
            <a:off x="3962400" y="2514600"/>
            <a:ext cx="2438400" cy="76200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1828800" y="3276600"/>
            <a:ext cx="2133600" cy="198120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Inverse Kinematics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harder than forward kinematics because there is often more than one possible solution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Inverse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629400" y="2286000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y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3505200" y="28194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3886200" y="3200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52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Course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introduces the basic concepts of robotic manipulators and autonomous systems. After a review of some fundamental mathematics the course examines the mechanics and dynamics of robot arms, mobile robots, their sensors and algorithms for controlling them.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Inverse Kinematics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CA" dirty="0" smtClean="0"/>
              <a:t>law of cosines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Inverse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200400" y="47244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867400" y="2971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629400" y="2286000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y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flipV="1">
            <a:off x="1828800" y="2514600"/>
            <a:ext cx="4572000" cy="274320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9" name="Object 38"/>
          <p:cNvGraphicFramePr>
            <a:graphicFrameLocks noChangeAspect="1"/>
          </p:cNvGraphicFramePr>
          <p:nvPr/>
        </p:nvGraphicFramePr>
        <p:xfrm>
          <a:off x="685800" y="1371600"/>
          <a:ext cx="5003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1" name="Equation" r:id="rId3" imgW="2501640" imgH="228600" progId="Equation.3">
                  <p:embed/>
                </p:oleObj>
              </mc:Choice>
              <mc:Fallback>
                <p:oleObj name="Equation" r:id="rId3" imgW="25016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371600"/>
                        <a:ext cx="50038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4056142" y="32443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47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Inverse Kinematics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Inverse Kinematics</a:t>
            </a:r>
            <a:endParaRPr lang="en-US" dirty="0"/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/>
        </p:nvGraphicFramePr>
        <p:xfrm>
          <a:off x="762000" y="1219200"/>
          <a:ext cx="4013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1" name="Equation" r:id="rId3" imgW="2006280" imgH="457200" progId="Equation.3">
                  <p:embed/>
                </p:oleObj>
              </mc:Choice>
              <mc:Fallback>
                <p:oleObj name="Equation" r:id="rId3" imgW="20062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219200"/>
                        <a:ext cx="40132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2"/>
          <p:cNvGraphicFramePr>
            <a:graphicFrameLocks noChangeAspect="1"/>
          </p:cNvGraphicFramePr>
          <p:nvPr/>
        </p:nvGraphicFramePr>
        <p:xfrm>
          <a:off x="762000" y="2667000"/>
          <a:ext cx="2844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2" name="Equation" r:id="rId5" imgW="1422360" imgH="215640" progId="Equation.3">
                  <p:embed/>
                </p:oleObj>
              </mc:Choice>
              <mc:Fallback>
                <p:oleObj name="Equation" r:id="rId5" imgW="14223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667000"/>
                        <a:ext cx="28448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533400" y="2209800"/>
            <a:ext cx="3816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and we have the trigonometric identity</a:t>
            </a:r>
            <a:endParaRPr lang="en-US" dirty="0"/>
          </a:p>
        </p:txBody>
      </p:sp>
      <p:graphicFrame>
        <p:nvGraphicFramePr>
          <p:cNvPr id="3076" name="Object 2"/>
          <p:cNvGraphicFramePr>
            <a:graphicFrameLocks noChangeAspect="1"/>
          </p:cNvGraphicFramePr>
          <p:nvPr/>
        </p:nvGraphicFramePr>
        <p:xfrm>
          <a:off x="723900" y="3733800"/>
          <a:ext cx="3759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3" name="Equation" r:id="rId7" imgW="1879560" imgH="457200" progId="Equation.3">
                  <p:embed/>
                </p:oleObj>
              </mc:Choice>
              <mc:Fallback>
                <p:oleObj name="Equation" r:id="rId7" imgW="18795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" y="3733800"/>
                        <a:ext cx="37592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533400" y="3288268"/>
            <a:ext cx="1120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therefore,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533400" y="4888468"/>
            <a:ext cx="7423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We could take the inverse cosine, but this gives only one of the two solutions.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03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Inverse Kinematics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Inverse Kinematics</a:t>
            </a:r>
            <a:endParaRPr lang="en-US" dirty="0"/>
          </a:p>
        </p:txBody>
      </p:sp>
      <p:graphicFrame>
        <p:nvGraphicFramePr>
          <p:cNvPr id="3075" name="Object 2"/>
          <p:cNvGraphicFramePr>
            <a:graphicFrameLocks noChangeAspect="1"/>
          </p:cNvGraphicFramePr>
          <p:nvPr/>
        </p:nvGraphicFramePr>
        <p:xfrm>
          <a:off x="762000" y="1600200"/>
          <a:ext cx="2311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5" name="Equation" r:id="rId3" imgW="1155600" imgH="228600" progId="Equation.3">
                  <p:embed/>
                </p:oleObj>
              </mc:Choice>
              <mc:Fallback>
                <p:oleObj name="Equation" r:id="rId3" imgW="1155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600200"/>
                        <a:ext cx="23114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533400" y="2514600"/>
            <a:ext cx="1035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to obtain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533400" y="1078468"/>
            <a:ext cx="4373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Instead, use the two trigonometric identities:</a:t>
            </a:r>
            <a:endParaRPr lang="en-US" dirty="0"/>
          </a:p>
        </p:txBody>
      </p:sp>
      <p:graphicFrame>
        <p:nvGraphicFramePr>
          <p:cNvPr id="4101" name="Object 2"/>
          <p:cNvGraphicFramePr>
            <a:graphicFrameLocks noChangeAspect="1"/>
          </p:cNvGraphicFramePr>
          <p:nvPr/>
        </p:nvGraphicFramePr>
        <p:xfrm>
          <a:off x="3810000" y="1447800"/>
          <a:ext cx="16764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6" name="Equation" r:id="rId5" imgW="838080" imgH="393480" progId="Equation.3">
                  <p:embed/>
                </p:oleObj>
              </mc:Choice>
              <mc:Fallback>
                <p:oleObj name="Equation" r:id="rId5" imgW="8380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447800"/>
                        <a:ext cx="16764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2"/>
          <p:cNvGraphicFramePr>
            <a:graphicFrameLocks noChangeAspect="1"/>
          </p:cNvGraphicFramePr>
          <p:nvPr/>
        </p:nvGraphicFramePr>
        <p:xfrm>
          <a:off x="762000" y="2870200"/>
          <a:ext cx="25146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7" name="Equation" r:id="rId7" imgW="1257120" imgH="495000" progId="Equation.3">
                  <p:embed/>
                </p:oleObj>
              </mc:Choice>
              <mc:Fallback>
                <p:oleObj name="Equation" r:id="rId7" imgW="125712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870200"/>
                        <a:ext cx="25146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33400" y="4050268"/>
            <a:ext cx="822045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which yields both solutions for </a:t>
            </a:r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/>
              <a:t> . In many programming languages you would use the</a:t>
            </a:r>
          </a:p>
          <a:p>
            <a:r>
              <a:rPr lang="en-CA" dirty="0" smtClean="0"/>
              <a:t>four quadrant inverse tangent function </a:t>
            </a:r>
            <a:r>
              <a:rPr lang="en-CA" dirty="0" smtClean="0">
                <a:latin typeface="Courier New" pitchFamily="49" charset="0"/>
                <a:cs typeface="Courier New" pitchFamily="49" charset="0"/>
              </a:rPr>
              <a:t>atan2</a:t>
            </a:r>
          </a:p>
          <a:p>
            <a:endParaRPr lang="en-CA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CA" dirty="0" smtClean="0">
                <a:latin typeface="Courier New" pitchFamily="49" charset="0"/>
                <a:cs typeface="Courier New" pitchFamily="49" charset="0"/>
              </a:rPr>
              <a:t>c2 = (x*x + y*y – a1*a1 – a2*a2) / (2*a1*a2);</a:t>
            </a:r>
          </a:p>
          <a:p>
            <a:r>
              <a:rPr lang="en-CA" dirty="0" smtClean="0">
                <a:latin typeface="Courier New" pitchFamily="49" charset="0"/>
                <a:cs typeface="Courier New" pitchFamily="49" charset="0"/>
              </a:rPr>
              <a:t>s2 = </a:t>
            </a:r>
            <a:r>
              <a:rPr lang="en-CA" dirty="0" err="1" smtClean="0">
                <a:latin typeface="Courier New" pitchFamily="49" charset="0"/>
                <a:cs typeface="Courier New" pitchFamily="49" charset="0"/>
              </a:rPr>
              <a:t>sqrt</a:t>
            </a:r>
            <a:r>
              <a:rPr lang="en-CA" dirty="0" smtClean="0">
                <a:latin typeface="Courier New" pitchFamily="49" charset="0"/>
                <a:cs typeface="Courier New" pitchFamily="49" charset="0"/>
              </a:rPr>
              <a:t>(1 – c2*c2);</a:t>
            </a:r>
          </a:p>
          <a:p>
            <a:r>
              <a:rPr lang="en-CA" dirty="0" smtClean="0">
                <a:latin typeface="Courier New" pitchFamily="49" charset="0"/>
                <a:cs typeface="Courier New" pitchFamily="49" charset="0"/>
              </a:rPr>
              <a:t>theta21 = atan2(s2, c2);</a:t>
            </a:r>
          </a:p>
          <a:p>
            <a:r>
              <a:rPr lang="en-CA" dirty="0" smtClean="0">
                <a:latin typeface="Courier New" pitchFamily="49" charset="0"/>
                <a:cs typeface="Courier New" pitchFamily="49" charset="0"/>
              </a:rPr>
              <a:t>theta22 = atan2(-s2, c2);</a:t>
            </a:r>
            <a:r>
              <a:rPr lang="en-CA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00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Inverse Kinematics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Exercise for the student: show that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Inverse Kinematics</a:t>
            </a:r>
            <a:endParaRPr lang="en-US" dirty="0"/>
          </a:p>
        </p:txBody>
      </p:sp>
      <p:graphicFrame>
        <p:nvGraphicFramePr>
          <p:cNvPr id="4102" name="Object 2"/>
          <p:cNvGraphicFramePr>
            <a:graphicFrameLocks noChangeAspect="1"/>
          </p:cNvGraphicFramePr>
          <p:nvPr/>
        </p:nvGraphicFramePr>
        <p:xfrm>
          <a:off x="838200" y="1524000"/>
          <a:ext cx="45212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3" name="Equation" r:id="rId3" imgW="2260440" imgH="482400" progId="Equation.3">
                  <p:embed/>
                </p:oleObj>
              </mc:Choice>
              <mc:Fallback>
                <p:oleObj name="Equation" r:id="rId3" imgW="226044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524000"/>
                        <a:ext cx="4521200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03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Spatial Descriptions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15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Points and Vectors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point : a location in space</a:t>
            </a:r>
          </a:p>
          <a:p>
            <a:r>
              <a:rPr lang="en-CA" dirty="0" smtClean="0"/>
              <a:t>vector : magnitude (length) and direction between two points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486400" y="2895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581400" y="3886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581400" y="2971800"/>
            <a:ext cx="190500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5791200" y="2590800"/>
          <a:ext cx="304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7" name="Equation" r:id="rId4" imgW="152280" imgH="164880" progId="Equation.3">
                  <p:embed/>
                </p:oleObj>
              </mc:Choice>
              <mc:Fallback>
                <p:oleObj name="Equation" r:id="rId4" imgW="15228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2590800"/>
                        <a:ext cx="3048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3149600" y="3886200"/>
          <a:ext cx="254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8" name="Equation" r:id="rId6" imgW="126720" imgH="164880" progId="Equation.3">
                  <p:embed/>
                </p:oleObj>
              </mc:Choice>
              <mc:Fallback>
                <p:oleObj name="Equation" r:id="rId6" imgW="12672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9600" y="3886200"/>
                        <a:ext cx="2540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4686300" y="3533775"/>
          <a:ext cx="228600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9" name="Equation" r:id="rId8" imgW="114120" imgH="139680" progId="Equation.3">
                  <p:embed/>
                </p:oleObj>
              </mc:Choice>
              <mc:Fallback>
                <p:oleObj name="Equation" r:id="rId8" imgW="11412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6300" y="3533775"/>
                        <a:ext cx="228600" cy="322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175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Coordinate Frames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choosing a frame (a point and two perpendicular vectors of unit length) allows us to assign coordinates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486400" y="2895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581400" y="3886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581400" y="2971800"/>
            <a:ext cx="190500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5740400" y="2517775"/>
          <a:ext cx="4064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7" name="Equation" r:id="rId4" imgW="203040" imgH="228600" progId="Equation.3">
                  <p:embed/>
                </p:oleObj>
              </mc:Choice>
              <mc:Fallback>
                <p:oleObj name="Equation" r:id="rId4" imgW="2030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0400" y="2517775"/>
                        <a:ext cx="4064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3098800" y="3813175"/>
          <a:ext cx="3556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8" name="Equation" r:id="rId6" imgW="177480" imgH="228600" progId="Equation.3">
                  <p:embed/>
                </p:oleObj>
              </mc:Choice>
              <mc:Fallback>
                <p:oleObj name="Equation" r:id="rId6" imgW="177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8800" y="3813175"/>
                        <a:ext cx="3556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6400800" y="5181600"/>
          <a:ext cx="22860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9" name="Equation" r:id="rId8" imgW="1143000" imgH="457200" progId="Equation.3">
                  <p:embed/>
                </p:oleObj>
              </mc:Choice>
              <mc:Fallback>
                <p:oleObj name="Equation" r:id="rId8" imgW="11430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5181600"/>
                        <a:ext cx="2286000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Arrow Connector 12"/>
          <p:cNvCxnSpPr/>
          <p:nvPr/>
        </p:nvCxnSpPr>
        <p:spPr>
          <a:xfrm>
            <a:off x="1803400" y="52578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>
            <a:off x="1346994" y="4799806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727200" y="5181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2794000" y="5029200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0" name="Equation" r:id="rId10" imgW="164880" imgH="228600" progId="Equation.3">
                  <p:embed/>
                </p:oleObj>
              </mc:Choice>
              <mc:Fallback>
                <p:oleObj name="Equation" r:id="rId10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4000" y="5029200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1638300" y="3733800"/>
          <a:ext cx="3556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1" name="Equation" r:id="rId12" imgW="177480" imgH="228600" progId="Equation.3">
                  <p:embed/>
                </p:oleObj>
              </mc:Choice>
              <mc:Fallback>
                <p:oleObj name="Equation" r:id="rId12" imgW="177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8300" y="3733800"/>
                        <a:ext cx="3556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7" name="Object 2"/>
          <p:cNvGraphicFramePr>
            <a:graphicFrameLocks noChangeAspect="1"/>
          </p:cNvGraphicFramePr>
          <p:nvPr/>
        </p:nvGraphicFramePr>
        <p:xfrm>
          <a:off x="1651000" y="5257800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2" name="Equation" r:id="rId14" imgW="164880" imgH="228600" progId="Equation.3">
                  <p:embed/>
                </p:oleObj>
              </mc:Choice>
              <mc:Fallback>
                <p:oleObj name="Equation" r:id="rId14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1000" y="5257800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8" name="Object 2"/>
          <p:cNvGraphicFramePr>
            <a:graphicFrameLocks noChangeAspect="1"/>
          </p:cNvGraphicFramePr>
          <p:nvPr/>
        </p:nvGraphicFramePr>
        <p:xfrm>
          <a:off x="990600" y="5334000"/>
          <a:ext cx="431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3" name="Equation" r:id="rId16" imgW="215640" imgH="215640" progId="Equation.3">
                  <p:embed/>
                </p:oleObj>
              </mc:Choice>
              <mc:Fallback>
                <p:oleObj name="Equation" r:id="rId16" imgW="2156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334000"/>
                        <a:ext cx="431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9" name="Object 1"/>
          <p:cNvGraphicFramePr>
            <a:graphicFrameLocks noChangeAspect="1"/>
          </p:cNvGraphicFramePr>
          <p:nvPr/>
        </p:nvGraphicFramePr>
        <p:xfrm>
          <a:off x="6400800" y="4267200"/>
          <a:ext cx="12954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4" name="Equation" r:id="rId18" imgW="647640" imgH="457200" progId="Equation.3">
                  <p:embed/>
                </p:oleObj>
              </mc:Choice>
              <mc:Fallback>
                <p:oleObj name="Equation" r:id="rId18" imgW="6476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4267200"/>
                        <a:ext cx="1295400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90" name="Object 1"/>
          <p:cNvGraphicFramePr>
            <a:graphicFrameLocks noChangeAspect="1"/>
          </p:cNvGraphicFramePr>
          <p:nvPr/>
        </p:nvGraphicFramePr>
        <p:xfrm>
          <a:off x="6324600" y="3276600"/>
          <a:ext cx="13716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5" name="Equation" r:id="rId20" imgW="685800" imgH="457200" progId="Equation.3">
                  <p:embed/>
                </p:oleObj>
              </mc:Choice>
              <mc:Fallback>
                <p:oleObj name="Equation" r:id="rId20" imgW="6858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3276600"/>
                        <a:ext cx="1371600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0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Coordinate Frames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 coordinates change depending on the choice of frame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486400" y="2895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581400" y="3886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581400" y="2971800"/>
            <a:ext cx="190500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5765800" y="2517775"/>
          <a:ext cx="3556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1" name="Equation" r:id="rId4" imgW="177480" imgH="228600" progId="Equation.3">
                  <p:embed/>
                </p:oleObj>
              </mc:Choice>
              <mc:Fallback>
                <p:oleObj name="Equation" r:id="rId4" imgW="177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5800" y="2517775"/>
                        <a:ext cx="3556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3111500" y="3813175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2" name="Equation" r:id="rId6" imgW="164880" imgH="228600" progId="Equation.3">
                  <p:embed/>
                </p:oleObj>
              </mc:Choice>
              <mc:Fallback>
                <p:oleObj name="Equation" r:id="rId6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1500" y="3813175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6362700" y="5181600"/>
          <a:ext cx="23622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3" name="Equation" r:id="rId8" imgW="1180800" imgH="457200" progId="Equation.3">
                  <p:embed/>
                </p:oleObj>
              </mc:Choice>
              <mc:Fallback>
                <p:oleObj name="Equation" r:id="rId8" imgW="11808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2700" y="5181600"/>
                        <a:ext cx="2362200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Arrow Connector 12"/>
          <p:cNvCxnSpPr/>
          <p:nvPr/>
        </p:nvCxnSpPr>
        <p:spPr>
          <a:xfrm>
            <a:off x="1828800" y="34290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 flipV="1">
            <a:off x="1372394" y="3885406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7526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1689100" y="4433888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4" name="Equation" r:id="rId10" imgW="152280" imgH="215640" progId="Equation.3">
                  <p:embed/>
                </p:oleObj>
              </mc:Choice>
              <mc:Fallback>
                <p:oleObj name="Equation" r:id="rId10" imgW="152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9100" y="4433888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2832100" y="3179763"/>
          <a:ext cx="3302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5" name="Equation" r:id="rId12" imgW="164880" imgH="215640" progId="Equation.3">
                  <p:embed/>
                </p:oleObj>
              </mc:Choice>
              <mc:Fallback>
                <p:oleObj name="Equation" r:id="rId12" imgW="164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2100" y="3179763"/>
                        <a:ext cx="3302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7" name="Object 2"/>
          <p:cNvGraphicFramePr>
            <a:graphicFrameLocks noChangeAspect="1"/>
          </p:cNvGraphicFramePr>
          <p:nvPr/>
        </p:nvGraphicFramePr>
        <p:xfrm>
          <a:off x="1384300" y="2833688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6" name="Equation" r:id="rId14" imgW="152280" imgH="215640" progId="Equation.3">
                  <p:embed/>
                </p:oleObj>
              </mc:Choice>
              <mc:Fallback>
                <p:oleObj name="Equation" r:id="rId14" imgW="152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4300" y="2833688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8" name="Object 2"/>
          <p:cNvGraphicFramePr>
            <a:graphicFrameLocks noChangeAspect="1"/>
          </p:cNvGraphicFramePr>
          <p:nvPr/>
        </p:nvGraphicFramePr>
        <p:xfrm>
          <a:off x="787400" y="2895600"/>
          <a:ext cx="3810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7" name="Equation" r:id="rId16" imgW="190440" imgH="215640" progId="Equation.3">
                  <p:embed/>
                </p:oleObj>
              </mc:Choice>
              <mc:Fallback>
                <p:oleObj name="Equation" r:id="rId16" imgW="1904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400" y="2895600"/>
                        <a:ext cx="3810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9" name="Object 1"/>
          <p:cNvGraphicFramePr>
            <a:graphicFrameLocks noChangeAspect="1"/>
          </p:cNvGraphicFramePr>
          <p:nvPr/>
        </p:nvGraphicFramePr>
        <p:xfrm>
          <a:off x="6400800" y="4267200"/>
          <a:ext cx="12954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8" name="Equation" r:id="rId18" imgW="647640" imgH="457200" progId="Equation.3">
                  <p:embed/>
                </p:oleObj>
              </mc:Choice>
              <mc:Fallback>
                <p:oleObj name="Equation" r:id="rId18" imgW="6476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4267200"/>
                        <a:ext cx="1295400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90" name="Object 1"/>
          <p:cNvGraphicFramePr>
            <a:graphicFrameLocks noChangeAspect="1"/>
          </p:cNvGraphicFramePr>
          <p:nvPr/>
        </p:nvGraphicFramePr>
        <p:xfrm>
          <a:off x="6324600" y="3276600"/>
          <a:ext cx="15494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9" name="Equation" r:id="rId20" imgW="774360" imgH="457200" progId="Equation.3">
                  <p:embed/>
                </p:oleObj>
              </mc:Choice>
              <mc:Fallback>
                <p:oleObj name="Equation" r:id="rId20" imgW="7743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3276600"/>
                        <a:ext cx="1549400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849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Dot Product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 dot product of two vectors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6090" name="Object 1"/>
          <p:cNvGraphicFramePr>
            <a:graphicFrameLocks noChangeAspect="1"/>
          </p:cNvGraphicFramePr>
          <p:nvPr/>
        </p:nvGraphicFramePr>
        <p:xfrm>
          <a:off x="762000" y="1447800"/>
          <a:ext cx="1092200" cy="216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4" name="Equation" r:id="rId4" imgW="545760" imgH="939600" progId="Equation.3">
                  <p:embed/>
                </p:oleObj>
              </mc:Choice>
              <mc:Fallback>
                <p:oleObj name="Equation" r:id="rId4" imgW="54576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447800"/>
                        <a:ext cx="1092200" cy="2166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9" name="Object 1"/>
          <p:cNvGraphicFramePr>
            <a:graphicFrameLocks noChangeAspect="1"/>
          </p:cNvGraphicFramePr>
          <p:nvPr/>
        </p:nvGraphicFramePr>
        <p:xfrm>
          <a:off x="2209800" y="1447800"/>
          <a:ext cx="1066800" cy="216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5" name="Equation" r:id="rId6" imgW="533160" imgH="939600" progId="Equation.3">
                  <p:embed/>
                </p:oleObj>
              </mc:Choice>
              <mc:Fallback>
                <p:oleObj name="Equation" r:id="rId6" imgW="53316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447800"/>
                        <a:ext cx="1066800" cy="2166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40" name="Object 1"/>
          <p:cNvGraphicFramePr>
            <a:graphicFrameLocks noChangeAspect="1"/>
          </p:cNvGraphicFramePr>
          <p:nvPr/>
        </p:nvGraphicFramePr>
        <p:xfrm>
          <a:off x="4038600" y="2195513"/>
          <a:ext cx="4114800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6" name="Equation" r:id="rId8" imgW="2057400" imgH="241200" progId="Equation.3">
                  <p:embed/>
                </p:oleObj>
              </mc:Choice>
              <mc:Fallback>
                <p:oleObj name="Equation" r:id="rId8" imgW="20574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195513"/>
                        <a:ext cx="4114800" cy="557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Arrow Connector 9"/>
          <p:cNvCxnSpPr/>
          <p:nvPr/>
        </p:nvCxnSpPr>
        <p:spPr>
          <a:xfrm flipV="1">
            <a:off x="3619500" y="4267200"/>
            <a:ext cx="190500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657600" y="5257800"/>
            <a:ext cx="2743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H="1" flipV="1">
            <a:off x="4991100" y="4762500"/>
            <a:ext cx="990600" cy="158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257800" y="5029200"/>
            <a:ext cx="228600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8141" name="Object 1"/>
          <p:cNvGraphicFramePr>
            <a:graphicFrameLocks noChangeAspect="1"/>
          </p:cNvGraphicFramePr>
          <p:nvPr/>
        </p:nvGraphicFramePr>
        <p:xfrm>
          <a:off x="4953000" y="4038600"/>
          <a:ext cx="254000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7" name="Equation" r:id="rId10" imgW="126720" imgH="139680" progId="Equation.3">
                  <p:embed/>
                </p:oleObj>
              </mc:Choice>
              <mc:Fallback>
                <p:oleObj name="Equation" r:id="rId10" imgW="12672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038600"/>
                        <a:ext cx="254000" cy="322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42" name="Object 1"/>
          <p:cNvGraphicFramePr>
            <a:graphicFrameLocks noChangeAspect="1"/>
          </p:cNvGraphicFramePr>
          <p:nvPr/>
        </p:nvGraphicFramePr>
        <p:xfrm>
          <a:off x="6096000" y="5410200"/>
          <a:ext cx="228600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8" name="Equation" r:id="rId12" imgW="114120" imgH="139680" progId="Equation.3">
                  <p:embed/>
                </p:oleObj>
              </mc:Choice>
              <mc:Fallback>
                <p:oleObj name="Equation" r:id="rId12" imgW="11412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5410200"/>
                        <a:ext cx="228600" cy="322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43" name="Object 1"/>
          <p:cNvGraphicFramePr>
            <a:graphicFrameLocks noChangeAspect="1"/>
          </p:cNvGraphicFramePr>
          <p:nvPr/>
        </p:nvGraphicFramePr>
        <p:xfrm>
          <a:off x="4495800" y="4800600"/>
          <a:ext cx="2540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9" name="Equation" r:id="rId14" imgW="126720" imgH="177480" progId="Equation.3">
                  <p:embed/>
                </p:oleObj>
              </mc:Choice>
              <mc:Fallback>
                <p:oleObj name="Equation" r:id="rId14" imgW="1267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4800600"/>
                        <a:ext cx="254000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45" name="Object 1"/>
          <p:cNvGraphicFramePr>
            <a:graphicFrameLocks noChangeAspect="1"/>
          </p:cNvGraphicFramePr>
          <p:nvPr/>
        </p:nvGraphicFramePr>
        <p:xfrm>
          <a:off x="4038600" y="5562600"/>
          <a:ext cx="10668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0" name="Equation" r:id="rId16" imgW="533160" imgH="253800" progId="Equation.3">
                  <p:embed/>
                </p:oleObj>
              </mc:Choice>
              <mc:Fallback>
                <p:oleObj name="Equation" r:id="rId16" imgW="53316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5562600"/>
                        <a:ext cx="1066800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Straight Arrow Connector 22"/>
          <p:cNvCxnSpPr/>
          <p:nvPr/>
        </p:nvCxnSpPr>
        <p:spPr>
          <a:xfrm>
            <a:off x="3657600" y="5486400"/>
            <a:ext cx="1828800" cy="158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146" name="Object 18"/>
          <p:cNvGraphicFramePr>
            <a:graphicFrameLocks noChangeAspect="1"/>
          </p:cNvGraphicFramePr>
          <p:nvPr/>
        </p:nvGraphicFramePr>
        <p:xfrm>
          <a:off x="4038600" y="2843213"/>
          <a:ext cx="2108200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1" name="Equation" r:id="rId18" imgW="1054080" imgH="253800" progId="Equation.3">
                  <p:embed/>
                </p:oleObj>
              </mc:Choice>
              <mc:Fallback>
                <p:oleObj name="Equation" r:id="rId18" imgW="10540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843213"/>
                        <a:ext cx="2108200" cy="585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077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Vector Projection and Rejection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u and v are unit vectors (have magnitude equal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) then the projection becomes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1714500" y="1447800"/>
            <a:ext cx="190500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752600" y="2438400"/>
            <a:ext cx="2743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H="1" flipV="1">
            <a:off x="3086100" y="1943100"/>
            <a:ext cx="990600" cy="158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352800" y="2209800"/>
            <a:ext cx="228600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8141" name="Object 1"/>
          <p:cNvGraphicFramePr>
            <a:graphicFrameLocks noChangeAspect="1"/>
          </p:cNvGraphicFramePr>
          <p:nvPr/>
        </p:nvGraphicFramePr>
        <p:xfrm>
          <a:off x="3048000" y="1219200"/>
          <a:ext cx="254000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6" name="Equation" r:id="rId4" imgW="126720" imgH="139680" progId="Equation.3">
                  <p:embed/>
                </p:oleObj>
              </mc:Choice>
              <mc:Fallback>
                <p:oleObj name="Equation" r:id="rId4" imgW="12672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219200"/>
                        <a:ext cx="254000" cy="322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42" name="Object 1"/>
          <p:cNvGraphicFramePr>
            <a:graphicFrameLocks noChangeAspect="1"/>
          </p:cNvGraphicFramePr>
          <p:nvPr/>
        </p:nvGraphicFramePr>
        <p:xfrm>
          <a:off x="4191000" y="2590800"/>
          <a:ext cx="228600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7" name="Equation" r:id="rId6" imgW="114120" imgH="139680" progId="Equation.3">
                  <p:embed/>
                </p:oleObj>
              </mc:Choice>
              <mc:Fallback>
                <p:oleObj name="Equation" r:id="rId6" imgW="11412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590800"/>
                        <a:ext cx="228600" cy="322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43" name="Object 1"/>
          <p:cNvGraphicFramePr>
            <a:graphicFrameLocks noChangeAspect="1"/>
          </p:cNvGraphicFramePr>
          <p:nvPr/>
        </p:nvGraphicFramePr>
        <p:xfrm>
          <a:off x="2590800" y="1981200"/>
          <a:ext cx="2540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8" name="Equation" r:id="rId8" imgW="126720" imgH="177480" progId="Equation.3">
                  <p:embed/>
                </p:oleObj>
              </mc:Choice>
              <mc:Fallback>
                <p:oleObj name="Equation" r:id="rId8" imgW="1267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981200"/>
                        <a:ext cx="254000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Arrow Connector 19"/>
          <p:cNvCxnSpPr/>
          <p:nvPr/>
        </p:nvCxnSpPr>
        <p:spPr>
          <a:xfrm>
            <a:off x="1752600" y="2590800"/>
            <a:ext cx="18288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733800" y="1447800"/>
            <a:ext cx="0" cy="99060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600200" y="2743200"/>
            <a:ext cx="2044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projection of u on v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810000" y="1752600"/>
            <a:ext cx="2120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rejection of u from v</a:t>
            </a:r>
            <a:endParaRPr lang="en-US" dirty="0"/>
          </a:p>
        </p:txBody>
      </p:sp>
      <p:graphicFrame>
        <p:nvGraphicFramePr>
          <p:cNvPr id="100362" name="Object 10"/>
          <p:cNvGraphicFramePr>
            <a:graphicFrameLocks noChangeAspect="1"/>
          </p:cNvGraphicFramePr>
          <p:nvPr/>
        </p:nvGraphicFramePr>
        <p:xfrm>
          <a:off x="2286000" y="3200400"/>
          <a:ext cx="762000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9" name="Equation" r:id="rId10" imgW="380880" imgH="393480" progId="Equation.3">
                  <p:embed/>
                </p:oleObj>
              </mc:Choice>
              <mc:Fallback>
                <p:oleObj name="Equation" r:id="rId10" imgW="3808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200400"/>
                        <a:ext cx="762000" cy="908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363" name="Object 11"/>
          <p:cNvGraphicFramePr>
            <a:graphicFrameLocks noChangeAspect="1"/>
          </p:cNvGraphicFramePr>
          <p:nvPr/>
        </p:nvGraphicFramePr>
        <p:xfrm>
          <a:off x="6096000" y="1530350"/>
          <a:ext cx="1193800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0" name="Equation" r:id="rId12" imgW="596880" imgH="393480" progId="Equation.3">
                  <p:embed/>
                </p:oleObj>
              </mc:Choice>
              <mc:Fallback>
                <p:oleObj name="Equation" r:id="rId12" imgW="5968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1530350"/>
                        <a:ext cx="1193800" cy="908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364" name="Object 12"/>
          <p:cNvGraphicFramePr>
            <a:graphicFrameLocks noChangeAspect="1"/>
          </p:cNvGraphicFramePr>
          <p:nvPr/>
        </p:nvGraphicFramePr>
        <p:xfrm>
          <a:off x="4203700" y="5170487"/>
          <a:ext cx="736600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1" name="Equation" r:id="rId14" imgW="368280" imgH="203040" progId="Equation.3">
                  <p:embed/>
                </p:oleObj>
              </mc:Choice>
              <mc:Fallback>
                <p:oleObj name="Equation" r:id="rId14" imgW="3682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3700" y="5170487"/>
                        <a:ext cx="736600" cy="468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37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Textbook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 required textbook</a:t>
            </a:r>
          </a:p>
          <a:p>
            <a:r>
              <a:rPr lang="en-US" dirty="0" smtClean="0"/>
              <a:t>first 6 weeks of course uses notation consistent with </a:t>
            </a:r>
            <a:r>
              <a:rPr lang="en-US" i="1" dirty="0" smtClean="0"/>
              <a:t>Robot Modeling and Control</a:t>
            </a:r>
            <a:r>
              <a:rPr lang="en-US" dirty="0" smtClean="0"/>
              <a:t> by MW </a:t>
            </a:r>
            <a:r>
              <a:rPr lang="en-US" dirty="0" err="1" smtClean="0"/>
              <a:t>Spong</a:t>
            </a:r>
            <a:r>
              <a:rPr lang="en-US" dirty="0" smtClean="0"/>
              <a:t>, S Hutchinson, M </a:t>
            </a:r>
            <a:r>
              <a:rPr lang="en-US" dirty="0" err="1" smtClean="0"/>
              <a:t>Vidyasagar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83042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Translation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suppose we are given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4864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>
            <a:off x="50299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4102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6477000" y="2660649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3" name="Equation" r:id="rId4" imgW="152280" imgH="215640" progId="Equation.3">
                  <p:embed/>
                </p:oleObj>
              </mc:Choice>
              <mc:Fallback>
                <p:oleObj name="Equation" r:id="rId4" imgW="152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2660649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5334000" y="1462087"/>
          <a:ext cx="3302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4" name="Equation" r:id="rId6" imgW="164880" imgH="215640" progId="Equation.3">
                  <p:embed/>
                </p:oleObj>
              </mc:Choice>
              <mc:Fallback>
                <p:oleObj name="Equation" r:id="rId6" imgW="164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1462087"/>
                        <a:ext cx="3302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7" name="Object 2"/>
          <p:cNvGraphicFramePr>
            <a:graphicFrameLocks noChangeAspect="1"/>
          </p:cNvGraphicFramePr>
          <p:nvPr/>
        </p:nvGraphicFramePr>
        <p:xfrm>
          <a:off x="5105400" y="2909887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5" name="Equation" r:id="rId8" imgW="152280" imgH="215640" progId="Equation.3">
                  <p:embed/>
                </p:oleObj>
              </mc:Choice>
              <mc:Fallback>
                <p:oleObj name="Equation" r:id="rId8" imgW="152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909887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8" name="Object 2"/>
          <p:cNvGraphicFramePr>
            <a:graphicFrameLocks noChangeAspect="1"/>
          </p:cNvGraphicFramePr>
          <p:nvPr/>
        </p:nvGraphicFramePr>
        <p:xfrm>
          <a:off x="5105400" y="3443287"/>
          <a:ext cx="3810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6" name="Equation" r:id="rId10" imgW="190440" imgH="215640" progId="Equation.3">
                  <p:embed/>
                </p:oleObj>
              </mc:Choice>
              <mc:Fallback>
                <p:oleObj name="Equation" r:id="rId10" imgW="1904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443287"/>
                        <a:ext cx="3810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27432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>
            <a:off x="22867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6670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3721100" y="2646362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7" name="Equation" r:id="rId12" imgW="164880" imgH="228600" progId="Equation.3">
                  <p:embed/>
                </p:oleObj>
              </mc:Choice>
              <mc:Fallback>
                <p:oleObj name="Equation" r:id="rId12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1100" y="2646362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2578100" y="1447800"/>
          <a:ext cx="355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8" name="Equation" r:id="rId14" imgW="177480" imgH="228600" progId="Equation.3">
                  <p:embed/>
                </p:oleObj>
              </mc:Choice>
              <mc:Fallback>
                <p:oleObj name="Equation" r:id="rId14" imgW="177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8100" y="1447800"/>
                        <a:ext cx="355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349500" y="2895600"/>
          <a:ext cx="3302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9" name="Equation" r:id="rId16" imgW="164880" imgH="228600" progId="Equation.3">
                  <p:embed/>
                </p:oleObj>
              </mc:Choice>
              <mc:Fallback>
                <p:oleObj name="Equation" r:id="rId16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9500" y="2895600"/>
                        <a:ext cx="3302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2336800" y="3443287"/>
          <a:ext cx="431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10" name="Equation" r:id="rId18" imgW="215640" imgH="215640" progId="Equation.3">
                  <p:embed/>
                </p:oleObj>
              </mc:Choice>
              <mc:Fallback>
                <p:oleObj name="Equation" r:id="rId18" imgW="2156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6800" y="3443287"/>
                        <a:ext cx="431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7" name="Object 2"/>
          <p:cNvGraphicFramePr>
            <a:graphicFrameLocks noChangeAspect="1"/>
          </p:cNvGraphicFramePr>
          <p:nvPr/>
        </p:nvGraphicFramePr>
        <p:xfrm>
          <a:off x="4025900" y="4800600"/>
          <a:ext cx="1092200" cy="105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11" name="Equation" r:id="rId20" imgW="545760" imgH="457200" progId="Equation.3">
                  <p:embed/>
                </p:oleObj>
              </mc:Choice>
              <mc:Fallback>
                <p:oleObj name="Equation" r:id="rId20" imgW="5457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5900" y="4800600"/>
                        <a:ext cx="1092200" cy="1055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873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Translation 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the location of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4864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>
            <a:off x="50299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4102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6477000" y="2660649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8" name="Equation" r:id="rId4" imgW="152280" imgH="215640" progId="Equation.3">
                  <p:embed/>
                </p:oleObj>
              </mc:Choice>
              <mc:Fallback>
                <p:oleObj name="Equation" r:id="rId4" imgW="152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2660649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5334000" y="1462087"/>
          <a:ext cx="3302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9" name="Equation" r:id="rId6" imgW="164880" imgH="215640" progId="Equation.3">
                  <p:embed/>
                </p:oleObj>
              </mc:Choice>
              <mc:Fallback>
                <p:oleObj name="Equation" r:id="rId6" imgW="164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1462087"/>
                        <a:ext cx="3302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7" name="Object 2"/>
          <p:cNvGraphicFramePr>
            <a:graphicFrameLocks noChangeAspect="1"/>
          </p:cNvGraphicFramePr>
          <p:nvPr/>
        </p:nvGraphicFramePr>
        <p:xfrm>
          <a:off x="5105400" y="2909887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0" name="Equation" r:id="rId8" imgW="152280" imgH="215640" progId="Equation.3">
                  <p:embed/>
                </p:oleObj>
              </mc:Choice>
              <mc:Fallback>
                <p:oleObj name="Equation" r:id="rId8" imgW="152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909887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8" name="Object 2"/>
          <p:cNvGraphicFramePr>
            <a:graphicFrameLocks noChangeAspect="1"/>
          </p:cNvGraphicFramePr>
          <p:nvPr/>
        </p:nvGraphicFramePr>
        <p:xfrm>
          <a:off x="5105400" y="3443287"/>
          <a:ext cx="3810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1" name="Equation" r:id="rId10" imgW="190440" imgH="215640" progId="Equation.3">
                  <p:embed/>
                </p:oleObj>
              </mc:Choice>
              <mc:Fallback>
                <p:oleObj name="Equation" r:id="rId10" imgW="1904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443287"/>
                        <a:ext cx="3810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27432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>
            <a:off x="22867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6670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3721100" y="2646362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2" name="Equation" r:id="rId12" imgW="164880" imgH="228600" progId="Equation.3">
                  <p:embed/>
                </p:oleObj>
              </mc:Choice>
              <mc:Fallback>
                <p:oleObj name="Equation" r:id="rId12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1100" y="2646362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2578100" y="1447800"/>
          <a:ext cx="355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3" name="Equation" r:id="rId14" imgW="177480" imgH="228600" progId="Equation.3">
                  <p:embed/>
                </p:oleObj>
              </mc:Choice>
              <mc:Fallback>
                <p:oleObj name="Equation" r:id="rId14" imgW="177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8100" y="1447800"/>
                        <a:ext cx="355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349500" y="2895600"/>
          <a:ext cx="3302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4" name="Equation" r:id="rId16" imgW="164880" imgH="228600" progId="Equation.3">
                  <p:embed/>
                </p:oleObj>
              </mc:Choice>
              <mc:Fallback>
                <p:oleObj name="Equation" r:id="rId16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9500" y="2895600"/>
                        <a:ext cx="3302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2336800" y="3443287"/>
          <a:ext cx="431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5" name="Equation" r:id="rId18" imgW="215640" imgH="215640" progId="Equation.3">
                  <p:embed/>
                </p:oleObj>
              </mc:Choice>
              <mc:Fallback>
                <p:oleObj name="Equation" r:id="rId18" imgW="2156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6800" y="3443287"/>
                        <a:ext cx="431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7" name="Object 2"/>
          <p:cNvGraphicFramePr>
            <a:graphicFrameLocks noChangeAspect="1"/>
          </p:cNvGraphicFramePr>
          <p:nvPr/>
        </p:nvGraphicFramePr>
        <p:xfrm>
          <a:off x="2743200" y="4800600"/>
          <a:ext cx="3657600" cy="105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6" name="Equation" r:id="rId20" imgW="1828800" imgH="457200" progId="Equation.3">
                  <p:embed/>
                </p:oleObj>
              </mc:Choice>
              <mc:Fallback>
                <p:oleObj name="Equation" r:id="rId20" imgW="18288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4800600"/>
                        <a:ext cx="3657600" cy="1055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" name="Straight Arrow Connector 28"/>
          <p:cNvCxnSpPr/>
          <p:nvPr/>
        </p:nvCxnSpPr>
        <p:spPr>
          <a:xfrm>
            <a:off x="2743200" y="3048000"/>
            <a:ext cx="2743200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1451" name="Object 15"/>
          <p:cNvGraphicFramePr>
            <a:graphicFrameLocks noChangeAspect="1"/>
          </p:cNvGraphicFramePr>
          <p:nvPr/>
        </p:nvGraphicFramePr>
        <p:xfrm>
          <a:off x="3962400" y="3124200"/>
          <a:ext cx="3810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7" name="Equation" r:id="rId22" imgW="190440" imgH="228600" progId="Equation.3">
                  <p:embed/>
                </p:oleObj>
              </mc:Choice>
              <mc:Fallback>
                <p:oleObj name="Equation" r:id="rId22" imgW="1904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124200"/>
                        <a:ext cx="3810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6679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Translation 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translation vector      can be interpreted as the location of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{j}</a:t>
            </a:r>
            <a:r>
              <a:rPr lang="en-US" dirty="0" smtClean="0"/>
              <a:t> expressed in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80898" name="Object 15"/>
          <p:cNvGraphicFramePr>
            <a:graphicFrameLocks noChangeAspect="1"/>
          </p:cNvGraphicFramePr>
          <p:nvPr/>
        </p:nvGraphicFramePr>
        <p:xfrm>
          <a:off x="3733800" y="838200"/>
          <a:ext cx="3556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3" name="Equation" r:id="rId3" imgW="177480" imgH="253800" progId="Equation.3">
                  <p:embed/>
                </p:oleObj>
              </mc:Choice>
              <mc:Fallback>
                <p:oleObj name="Equation" r:id="rId3" imgW="1774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838200"/>
                        <a:ext cx="355600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879005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Translation 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4864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>
            <a:off x="50299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4102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6477000" y="2660649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7" name="Equation" r:id="rId4" imgW="152280" imgH="215640" progId="Equation.3">
                  <p:embed/>
                </p:oleObj>
              </mc:Choice>
              <mc:Fallback>
                <p:oleObj name="Equation" r:id="rId4" imgW="152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2660649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5334000" y="1462087"/>
          <a:ext cx="3302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8" name="Equation" r:id="rId6" imgW="164880" imgH="215640" progId="Equation.3">
                  <p:embed/>
                </p:oleObj>
              </mc:Choice>
              <mc:Fallback>
                <p:oleObj name="Equation" r:id="rId6" imgW="164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1462087"/>
                        <a:ext cx="3302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7" name="Object 2"/>
          <p:cNvGraphicFramePr>
            <a:graphicFrameLocks noChangeAspect="1"/>
          </p:cNvGraphicFramePr>
          <p:nvPr/>
        </p:nvGraphicFramePr>
        <p:xfrm>
          <a:off x="5105400" y="2909887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9" name="Equation" r:id="rId8" imgW="152280" imgH="215640" progId="Equation.3">
                  <p:embed/>
                </p:oleObj>
              </mc:Choice>
              <mc:Fallback>
                <p:oleObj name="Equation" r:id="rId8" imgW="152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909887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8" name="Object 2"/>
          <p:cNvGraphicFramePr>
            <a:graphicFrameLocks noChangeAspect="1"/>
          </p:cNvGraphicFramePr>
          <p:nvPr/>
        </p:nvGraphicFramePr>
        <p:xfrm>
          <a:off x="5105400" y="3443287"/>
          <a:ext cx="3810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0" name="Equation" r:id="rId10" imgW="190440" imgH="215640" progId="Equation.3">
                  <p:embed/>
                </p:oleObj>
              </mc:Choice>
              <mc:Fallback>
                <p:oleObj name="Equation" r:id="rId10" imgW="1904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443287"/>
                        <a:ext cx="3810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27432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>
            <a:off x="22867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6670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3721100" y="2646362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1" name="Equation" r:id="rId12" imgW="164880" imgH="228600" progId="Equation.3">
                  <p:embed/>
                </p:oleObj>
              </mc:Choice>
              <mc:Fallback>
                <p:oleObj name="Equation" r:id="rId12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1100" y="2646362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2578100" y="1447800"/>
          <a:ext cx="355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2" name="Equation" r:id="rId14" imgW="177480" imgH="228600" progId="Equation.3">
                  <p:embed/>
                </p:oleObj>
              </mc:Choice>
              <mc:Fallback>
                <p:oleObj name="Equation" r:id="rId14" imgW="177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8100" y="1447800"/>
                        <a:ext cx="355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349500" y="2895600"/>
          <a:ext cx="3302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3" name="Equation" r:id="rId16" imgW="164880" imgH="228600" progId="Equation.3">
                  <p:embed/>
                </p:oleObj>
              </mc:Choice>
              <mc:Fallback>
                <p:oleObj name="Equation" r:id="rId16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9500" y="2895600"/>
                        <a:ext cx="3302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2336800" y="3443287"/>
          <a:ext cx="431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4" name="Equation" r:id="rId18" imgW="215640" imgH="215640" progId="Equation.3">
                  <p:embed/>
                </p:oleObj>
              </mc:Choice>
              <mc:Fallback>
                <p:oleObj name="Equation" r:id="rId18" imgW="2156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6800" y="3443287"/>
                        <a:ext cx="431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7" name="Object 2"/>
          <p:cNvGraphicFramePr>
            <a:graphicFrameLocks noChangeAspect="1"/>
          </p:cNvGraphicFramePr>
          <p:nvPr/>
        </p:nvGraphicFramePr>
        <p:xfrm>
          <a:off x="2730500" y="4800600"/>
          <a:ext cx="3683000" cy="105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5" name="Equation" r:id="rId20" imgW="1841400" imgH="457200" progId="Equation.3">
                  <p:embed/>
                </p:oleObj>
              </mc:Choice>
              <mc:Fallback>
                <p:oleObj name="Equation" r:id="rId20" imgW="1841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0500" y="4800600"/>
                        <a:ext cx="3683000" cy="1055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Oval 29"/>
          <p:cNvSpPr/>
          <p:nvPr/>
        </p:nvSpPr>
        <p:spPr>
          <a:xfrm>
            <a:off x="6324600" y="1981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2475" name="Object 7"/>
          <p:cNvGraphicFramePr>
            <a:graphicFrameLocks noChangeAspect="1"/>
          </p:cNvGraphicFramePr>
          <p:nvPr/>
        </p:nvGraphicFramePr>
        <p:xfrm>
          <a:off x="6553200" y="1398588"/>
          <a:ext cx="1066800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6" name="Equation" r:id="rId22" imgW="533160" imgH="457200" progId="Equation.3">
                  <p:embed/>
                </p:oleObj>
              </mc:Choice>
              <mc:Fallback>
                <p:oleObj name="Equation" r:id="rId22" imgW="5331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1398588"/>
                        <a:ext cx="1066800" cy="1057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6019800" y="685800"/>
            <a:ext cx="18391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point expressed</a:t>
            </a:r>
          </a:p>
          <a:p>
            <a:r>
              <a:rPr lang="en-US" dirty="0" smtClean="0"/>
              <a:t>in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743200" y="3048000"/>
            <a:ext cx="2743200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Object 15"/>
          <p:cNvGraphicFramePr>
            <a:graphicFrameLocks noChangeAspect="1"/>
          </p:cNvGraphicFramePr>
          <p:nvPr/>
        </p:nvGraphicFramePr>
        <p:xfrm>
          <a:off x="3962400" y="3124200"/>
          <a:ext cx="3810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7" name="Equation" r:id="rId24" imgW="190440" imgH="228600" progId="Equation.3">
                  <p:embed/>
                </p:oleObj>
              </mc:Choice>
              <mc:Fallback>
                <p:oleObj name="Equation" r:id="rId24" imgW="1904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124200"/>
                        <a:ext cx="3810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323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Translation 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the translation vector      can be interpreted as a coordinate transformation of a point from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{j}</a:t>
            </a:r>
            <a:r>
              <a:rPr lang="en-US" dirty="0" smtClean="0"/>
              <a:t> to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80898" name="Object 15"/>
          <p:cNvGraphicFramePr>
            <a:graphicFrameLocks noChangeAspect="1"/>
          </p:cNvGraphicFramePr>
          <p:nvPr/>
        </p:nvGraphicFramePr>
        <p:xfrm>
          <a:off x="3733800" y="838200"/>
          <a:ext cx="3556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1" name="Equation" r:id="rId3" imgW="177480" imgH="253800" progId="Equation.3">
                  <p:embed/>
                </p:oleObj>
              </mc:Choice>
              <mc:Fallback>
                <p:oleObj name="Equation" r:id="rId3" imgW="1774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838200"/>
                        <a:ext cx="355600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76346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Translation 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7432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>
            <a:off x="22867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6670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3721100" y="2646362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2" name="Equation" r:id="rId4" imgW="164880" imgH="228600" progId="Equation.3">
                  <p:embed/>
                </p:oleObj>
              </mc:Choice>
              <mc:Fallback>
                <p:oleObj name="Equation" r:id="rId4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1100" y="2646362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2578100" y="1447800"/>
          <a:ext cx="355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3" name="Equation" r:id="rId6" imgW="177480" imgH="228600" progId="Equation.3">
                  <p:embed/>
                </p:oleObj>
              </mc:Choice>
              <mc:Fallback>
                <p:oleObj name="Equation" r:id="rId6" imgW="177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8100" y="1447800"/>
                        <a:ext cx="355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349500" y="2895600"/>
          <a:ext cx="3302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4" name="Equation" r:id="rId8" imgW="164880" imgH="228600" progId="Equation.3">
                  <p:embed/>
                </p:oleObj>
              </mc:Choice>
              <mc:Fallback>
                <p:oleObj name="Equation" r:id="rId8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9500" y="2895600"/>
                        <a:ext cx="3302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2336800" y="3443287"/>
          <a:ext cx="431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5" name="Equation" r:id="rId10" imgW="215640" imgH="215640" progId="Equation.3">
                  <p:embed/>
                </p:oleObj>
              </mc:Choice>
              <mc:Fallback>
                <p:oleObj name="Equation" r:id="rId10" imgW="2156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6800" y="3443287"/>
                        <a:ext cx="431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7" name="Object 2"/>
          <p:cNvGraphicFramePr>
            <a:graphicFrameLocks noChangeAspect="1"/>
          </p:cNvGraphicFramePr>
          <p:nvPr/>
        </p:nvGraphicFramePr>
        <p:xfrm>
          <a:off x="2628900" y="4800600"/>
          <a:ext cx="3886200" cy="105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6" name="Equation" r:id="rId12" imgW="1942920" imgH="457200" progId="Equation.3">
                  <p:embed/>
                </p:oleObj>
              </mc:Choice>
              <mc:Fallback>
                <p:oleObj name="Equation" r:id="rId12" imgW="19429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8900" y="4800600"/>
                        <a:ext cx="3886200" cy="1055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Oval 29"/>
          <p:cNvSpPr/>
          <p:nvPr/>
        </p:nvSpPr>
        <p:spPr>
          <a:xfrm>
            <a:off x="1752600" y="1981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2475" name="Object 7"/>
          <p:cNvGraphicFramePr>
            <a:graphicFrameLocks noChangeAspect="1"/>
          </p:cNvGraphicFramePr>
          <p:nvPr/>
        </p:nvGraphicFramePr>
        <p:xfrm>
          <a:off x="304800" y="1524000"/>
          <a:ext cx="1295400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7" name="Equation" r:id="rId14" imgW="647640" imgH="457200" progId="Equation.3">
                  <p:embed/>
                </p:oleObj>
              </mc:Choice>
              <mc:Fallback>
                <p:oleObj name="Equation" r:id="rId14" imgW="6476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24000"/>
                        <a:ext cx="1295400" cy="1057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Oval 28"/>
          <p:cNvSpPr/>
          <p:nvPr/>
        </p:nvSpPr>
        <p:spPr>
          <a:xfrm>
            <a:off x="4495800" y="1981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1" name="Object 7"/>
          <p:cNvGraphicFramePr>
            <a:graphicFrameLocks noChangeAspect="1"/>
          </p:cNvGraphicFramePr>
          <p:nvPr/>
        </p:nvGraphicFramePr>
        <p:xfrm>
          <a:off x="4889500" y="1524000"/>
          <a:ext cx="1117600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8" name="Equation" r:id="rId16" imgW="558720" imgH="457200" progId="Equation.3">
                  <p:embed/>
                </p:oleObj>
              </mc:Choice>
              <mc:Fallback>
                <p:oleObj name="Equation" r:id="rId16" imgW="5587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0" y="1524000"/>
                        <a:ext cx="1117600" cy="1057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Arrow Connector 18"/>
          <p:cNvCxnSpPr/>
          <p:nvPr/>
        </p:nvCxnSpPr>
        <p:spPr>
          <a:xfrm>
            <a:off x="1828800" y="2057400"/>
            <a:ext cx="2743200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Object 15"/>
          <p:cNvGraphicFramePr>
            <a:graphicFrameLocks noChangeAspect="1"/>
          </p:cNvGraphicFramePr>
          <p:nvPr/>
        </p:nvGraphicFramePr>
        <p:xfrm>
          <a:off x="3098800" y="2192338"/>
          <a:ext cx="279400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9" name="Equation" r:id="rId18" imgW="139680" imgH="177480" progId="Equation.3">
                  <p:embed/>
                </p:oleObj>
              </mc:Choice>
              <mc:Fallback>
                <p:oleObj name="Equation" r:id="rId18" imgW="13968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8800" y="2192338"/>
                        <a:ext cx="279400" cy="411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509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Translation 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the translation vector      can be interpreted as an operator that takes a point and moves it to a new point in the same frame</a:t>
            </a:r>
            <a:endParaRPr lang="en-US" dirty="0"/>
          </a:p>
        </p:txBody>
      </p:sp>
      <p:graphicFrame>
        <p:nvGraphicFramePr>
          <p:cNvPr id="80898" name="Object 15"/>
          <p:cNvGraphicFramePr>
            <a:graphicFrameLocks noChangeAspect="1"/>
          </p:cNvGraphicFramePr>
          <p:nvPr/>
        </p:nvGraphicFramePr>
        <p:xfrm>
          <a:off x="3771900" y="925513"/>
          <a:ext cx="279400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39" name="Equation" r:id="rId3" imgW="139680" imgH="177480" progId="Equation.3">
                  <p:embed/>
                </p:oleObj>
              </mc:Choice>
              <mc:Fallback>
                <p:oleObj name="Equation" r:id="rId3" imgW="13968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1900" y="925513"/>
                        <a:ext cx="279400" cy="411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903904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Rotation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suppose that frame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 is rotated relative to frame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657600" y="5227637"/>
            <a:ext cx="16002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>
            <a:off x="5944394" y="385524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5334000" y="2941637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0" name="Equation" r:id="rId4" imgW="152280" imgH="215640" progId="Equation.3">
                  <p:embed/>
                </p:oleObj>
              </mc:Choice>
              <mc:Fallback>
                <p:oleObj name="Equation" r:id="rId4" imgW="152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941637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2362200" y="2255837"/>
          <a:ext cx="3302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1" name="Equation" r:id="rId6" imgW="164880" imgH="215640" progId="Equation.3">
                  <p:embed/>
                </p:oleObj>
              </mc:Choice>
              <mc:Fallback>
                <p:oleObj name="Equation" r:id="rId6" imgW="164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255837"/>
                        <a:ext cx="3302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3657600" y="4313237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H="1" flipV="1">
            <a:off x="2743200" y="3398837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3581400" y="423703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5562600" y="4049712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2" name="Equation" r:id="rId8" imgW="164880" imgH="228600" progId="Equation.3">
                  <p:embed/>
                </p:oleObj>
              </mc:Choice>
              <mc:Fallback>
                <p:oleObj name="Equation" r:id="rId8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4049712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3505200" y="1798637"/>
          <a:ext cx="355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3" name="Equation" r:id="rId10" imgW="177480" imgH="228600" progId="Equation.3">
                  <p:embed/>
                </p:oleObj>
              </mc:Choice>
              <mc:Fallback>
                <p:oleObj name="Equation" r:id="rId10" imgW="177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1798637"/>
                        <a:ext cx="355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514600" y="4160837"/>
          <a:ext cx="8636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4" name="Equation" r:id="rId12" imgW="431640" imgH="228600" progId="Equation.3">
                  <p:embed/>
                </p:oleObj>
              </mc:Choice>
              <mc:Fallback>
                <p:oleObj name="Equation" r:id="rId12" imgW="4316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160837"/>
                        <a:ext cx="8636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" name="Straight Arrow Connector 30"/>
          <p:cNvCxnSpPr/>
          <p:nvPr/>
        </p:nvCxnSpPr>
        <p:spPr>
          <a:xfrm rot="-1800000">
            <a:off x="3535491" y="3854554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4400000">
            <a:off x="2286688" y="3520151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 flipH="1" flipV="1">
            <a:off x="4342606" y="4313237"/>
            <a:ext cx="1828800" cy="1588"/>
          </a:xfrm>
          <a:prstGeom prst="straightConnector1">
            <a:avLst/>
          </a:prstGeom>
          <a:ln w="1270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24" idx="0"/>
          </p:cNvCxnSpPr>
          <p:nvPr/>
        </p:nvCxnSpPr>
        <p:spPr>
          <a:xfrm rot="5400000" flipH="1" flipV="1">
            <a:off x="3162300" y="4732337"/>
            <a:ext cx="990600" cy="1588"/>
          </a:xfrm>
          <a:prstGeom prst="straightConnector1">
            <a:avLst/>
          </a:prstGeom>
          <a:ln w="1270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0800000">
            <a:off x="5257800" y="3398837"/>
            <a:ext cx="1143000" cy="1588"/>
          </a:xfrm>
          <a:prstGeom prst="straightConnector1">
            <a:avLst/>
          </a:prstGeom>
          <a:ln w="1270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>
            <a:off x="5486400" y="4313237"/>
            <a:ext cx="914400" cy="1588"/>
          </a:xfrm>
          <a:prstGeom prst="straightConnector1">
            <a:avLst/>
          </a:prstGeom>
          <a:ln w="1270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187" name="Object 2"/>
          <p:cNvGraphicFramePr>
            <a:graphicFrameLocks noChangeAspect="1"/>
          </p:cNvGraphicFramePr>
          <p:nvPr/>
        </p:nvGraphicFramePr>
        <p:xfrm>
          <a:off x="4318000" y="3902074"/>
          <a:ext cx="2540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5" name="Equation" r:id="rId14" imgW="126720" imgH="177480" progId="Equation.3">
                  <p:embed/>
                </p:oleObj>
              </mc:Choice>
              <mc:Fallback>
                <p:oleObj name="Equation" r:id="rId14" imgW="1267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0" y="3902074"/>
                        <a:ext cx="254000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8" name="Object 2"/>
          <p:cNvGraphicFramePr>
            <a:graphicFrameLocks noChangeAspect="1"/>
          </p:cNvGraphicFramePr>
          <p:nvPr/>
        </p:nvGraphicFramePr>
        <p:xfrm>
          <a:off x="6883400" y="3627437"/>
          <a:ext cx="6604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6" name="Equation" r:id="rId16" imgW="330120" imgH="177480" progId="Equation.3">
                  <p:embed/>
                </p:oleObj>
              </mc:Choice>
              <mc:Fallback>
                <p:oleObj name="Equation" r:id="rId16" imgW="3301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3400" y="3627437"/>
                        <a:ext cx="660400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9" name="Object 2"/>
          <p:cNvGraphicFramePr>
            <a:graphicFrameLocks noChangeAspect="1"/>
          </p:cNvGraphicFramePr>
          <p:nvPr/>
        </p:nvGraphicFramePr>
        <p:xfrm>
          <a:off x="4216400" y="5456237"/>
          <a:ext cx="7112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7" name="Equation" r:id="rId18" imgW="355320" imgH="177480" progId="Equation.3">
                  <p:embed/>
                </p:oleObj>
              </mc:Choice>
              <mc:Fallback>
                <p:oleObj name="Equation" r:id="rId18" imgW="3553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6400" y="5456237"/>
                        <a:ext cx="711200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718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Rotation 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 orientation of frame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5334000" y="2879725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3" name="Equation" r:id="rId4" imgW="152280" imgH="215640" progId="Equation.3">
                  <p:embed/>
                </p:oleObj>
              </mc:Choice>
              <mc:Fallback>
                <p:oleObj name="Equation" r:id="rId4" imgW="152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879725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2362200" y="2193925"/>
          <a:ext cx="3302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4" name="Equation" r:id="rId6" imgW="164880" imgH="215640" progId="Equation.3">
                  <p:embed/>
                </p:oleObj>
              </mc:Choice>
              <mc:Fallback>
                <p:oleObj name="Equation" r:id="rId6" imgW="164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193925"/>
                        <a:ext cx="3302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3657600" y="425132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H="1" flipV="1">
            <a:off x="2743200" y="333692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3581400" y="4175125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5562600" y="3987800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5" name="Equation" r:id="rId8" imgW="164880" imgH="228600" progId="Equation.3">
                  <p:embed/>
                </p:oleObj>
              </mc:Choice>
              <mc:Fallback>
                <p:oleObj name="Equation" r:id="rId8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987800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3505200" y="1736725"/>
          <a:ext cx="355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6" name="Equation" r:id="rId10" imgW="177480" imgH="228600" progId="Equation.3">
                  <p:embed/>
                </p:oleObj>
              </mc:Choice>
              <mc:Fallback>
                <p:oleObj name="Equation" r:id="rId10" imgW="177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1736725"/>
                        <a:ext cx="355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514600" y="4098925"/>
          <a:ext cx="8636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7" name="Equation" r:id="rId12" imgW="431640" imgH="228600" progId="Equation.3">
                  <p:embed/>
                </p:oleObj>
              </mc:Choice>
              <mc:Fallback>
                <p:oleObj name="Equation" r:id="rId12" imgW="4316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098925"/>
                        <a:ext cx="8636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" name="Straight Arrow Connector 30"/>
          <p:cNvCxnSpPr/>
          <p:nvPr/>
        </p:nvCxnSpPr>
        <p:spPr>
          <a:xfrm rot="-1800000">
            <a:off x="3535491" y="3792642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4400000">
            <a:off x="2286688" y="3458239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187" name="Object 2"/>
          <p:cNvGraphicFramePr>
            <a:graphicFrameLocks noChangeAspect="1"/>
          </p:cNvGraphicFramePr>
          <p:nvPr/>
        </p:nvGraphicFramePr>
        <p:xfrm>
          <a:off x="4318000" y="3840162"/>
          <a:ext cx="2540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8" name="Equation" r:id="rId14" imgW="126720" imgH="177480" progId="Equation.3">
                  <p:embed/>
                </p:oleObj>
              </mc:Choice>
              <mc:Fallback>
                <p:oleObj name="Equation" r:id="rId14" imgW="1267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0" y="3840162"/>
                        <a:ext cx="254000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22" name="Content Placeholder 5"/>
          <p:cNvGraphicFramePr>
            <a:graphicFrameLocks noChangeAspect="1"/>
          </p:cNvGraphicFramePr>
          <p:nvPr/>
        </p:nvGraphicFramePr>
        <p:xfrm>
          <a:off x="2895600" y="4891088"/>
          <a:ext cx="2700337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9" name="Equation" r:id="rId16" imgW="1333440" imgH="482400" progId="Equation.3">
                  <p:embed/>
                </p:oleObj>
              </mc:Choice>
              <mc:Fallback>
                <p:oleObj name="Equation" r:id="rId16" imgW="133344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891088"/>
                        <a:ext cx="2700337" cy="976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325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 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rotation matrix      can be interpreted as the orientation of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{j}</a:t>
            </a:r>
            <a:r>
              <a:rPr lang="en-US" dirty="0" smtClean="0"/>
              <a:t> expressed in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80898" name="Object 15"/>
          <p:cNvGraphicFramePr>
            <a:graphicFrameLocks noChangeAspect="1"/>
          </p:cNvGraphicFramePr>
          <p:nvPr/>
        </p:nvGraphicFramePr>
        <p:xfrm>
          <a:off x="3429000" y="838200"/>
          <a:ext cx="3810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1" name="Equation" r:id="rId3" imgW="190440" imgH="253800" progId="Equation.3">
                  <p:embed/>
                </p:oleObj>
              </mc:Choice>
              <mc:Fallback>
                <p:oleObj name="Equation" r:id="rId3" imgW="19044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838200"/>
                        <a:ext cx="381000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41751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Assessment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labs/assignments 6 x 5%</a:t>
            </a:r>
          </a:p>
          <a:p>
            <a:r>
              <a:rPr lang="en-US" dirty="0" smtClean="0"/>
              <a:t>midterm, 30%</a:t>
            </a:r>
          </a:p>
          <a:p>
            <a:r>
              <a:rPr lang="en-US" dirty="0" smtClean="0"/>
              <a:t>exam, 40%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Rotation 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5334000" y="2879725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2" name="Equation" r:id="rId4" imgW="152280" imgH="215640" progId="Equation.3">
                  <p:embed/>
                </p:oleObj>
              </mc:Choice>
              <mc:Fallback>
                <p:oleObj name="Equation" r:id="rId4" imgW="152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879725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2362200" y="2193925"/>
          <a:ext cx="3302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3" name="Equation" r:id="rId6" imgW="164880" imgH="215640" progId="Equation.3">
                  <p:embed/>
                </p:oleObj>
              </mc:Choice>
              <mc:Fallback>
                <p:oleObj name="Equation" r:id="rId6" imgW="164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193925"/>
                        <a:ext cx="3302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3657600" y="425132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H="1" flipV="1">
            <a:off x="2743200" y="333692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3581400" y="4175125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5562600" y="3987800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4" name="Equation" r:id="rId8" imgW="164880" imgH="228600" progId="Equation.3">
                  <p:embed/>
                </p:oleObj>
              </mc:Choice>
              <mc:Fallback>
                <p:oleObj name="Equation" r:id="rId8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987800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3505200" y="1736725"/>
          <a:ext cx="355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5" name="Equation" r:id="rId10" imgW="177480" imgH="228600" progId="Equation.3">
                  <p:embed/>
                </p:oleObj>
              </mc:Choice>
              <mc:Fallback>
                <p:oleObj name="Equation" r:id="rId10" imgW="177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1736725"/>
                        <a:ext cx="355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514600" y="4098925"/>
          <a:ext cx="8636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6" name="Equation" r:id="rId12" imgW="431640" imgH="228600" progId="Equation.3">
                  <p:embed/>
                </p:oleObj>
              </mc:Choice>
              <mc:Fallback>
                <p:oleObj name="Equation" r:id="rId12" imgW="4316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098925"/>
                        <a:ext cx="8636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" name="Straight Arrow Connector 30"/>
          <p:cNvCxnSpPr/>
          <p:nvPr/>
        </p:nvCxnSpPr>
        <p:spPr>
          <a:xfrm rot="-1800000">
            <a:off x="3535491" y="3792642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4400000">
            <a:off x="2286688" y="3458239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187" name="Object 2"/>
          <p:cNvGraphicFramePr>
            <a:graphicFrameLocks noChangeAspect="1"/>
          </p:cNvGraphicFramePr>
          <p:nvPr/>
        </p:nvGraphicFramePr>
        <p:xfrm>
          <a:off x="4318000" y="3840162"/>
          <a:ext cx="2540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7" name="Equation" r:id="rId14" imgW="126720" imgH="177480" progId="Equation.3">
                  <p:embed/>
                </p:oleObj>
              </mc:Choice>
              <mc:Fallback>
                <p:oleObj name="Equation" r:id="rId14" imgW="1267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0" y="3840162"/>
                        <a:ext cx="254000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22" name="Content Placeholder 5"/>
          <p:cNvGraphicFramePr>
            <a:graphicFrameLocks noChangeAspect="1"/>
          </p:cNvGraphicFramePr>
          <p:nvPr/>
        </p:nvGraphicFramePr>
        <p:xfrm>
          <a:off x="2239963" y="4916488"/>
          <a:ext cx="4011612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8" name="Equation" r:id="rId16" imgW="1981080" imgH="457200" progId="Equation.3">
                  <p:embed/>
                </p:oleObj>
              </mc:Choice>
              <mc:Fallback>
                <p:oleObj name="Equation" r:id="rId16" imgW="19810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9963" y="4916488"/>
                        <a:ext cx="4011612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Oval 18"/>
          <p:cNvSpPr/>
          <p:nvPr/>
        </p:nvSpPr>
        <p:spPr>
          <a:xfrm>
            <a:off x="4267200" y="1752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6569" name="Object 7"/>
          <p:cNvGraphicFramePr>
            <a:graphicFrameLocks noChangeAspect="1"/>
          </p:cNvGraphicFramePr>
          <p:nvPr/>
        </p:nvGraphicFramePr>
        <p:xfrm>
          <a:off x="4572000" y="1295400"/>
          <a:ext cx="1066800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9" name="Equation" r:id="rId18" imgW="533160" imgH="457200" progId="Equation.3">
                  <p:embed/>
                </p:oleObj>
              </mc:Choice>
              <mc:Fallback>
                <p:oleObj name="Equation" r:id="rId18" imgW="5331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295400"/>
                        <a:ext cx="1066800" cy="1057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278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 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the rotation matrix      can be interpreted as a coordinate transformation of a point from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{j}</a:t>
            </a:r>
            <a:r>
              <a:rPr lang="en-US" dirty="0" smtClean="0"/>
              <a:t> to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80898" name="Object 15"/>
          <p:cNvGraphicFramePr>
            <a:graphicFrameLocks noChangeAspect="1"/>
          </p:cNvGraphicFramePr>
          <p:nvPr/>
        </p:nvGraphicFramePr>
        <p:xfrm>
          <a:off x="3429000" y="838200"/>
          <a:ext cx="3810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59" name="Equation" r:id="rId3" imgW="190440" imgH="253800" progId="Equation.3">
                  <p:embed/>
                </p:oleObj>
              </mc:Choice>
              <mc:Fallback>
                <p:oleObj name="Equation" r:id="rId3" imgW="19044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838200"/>
                        <a:ext cx="381000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340006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Rotation 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657600" y="425132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H="1" flipV="1">
            <a:off x="2743200" y="333692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3581400" y="4175125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5562600" y="3987800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8" name="Equation" r:id="rId4" imgW="164880" imgH="228600" progId="Equation.3">
                  <p:embed/>
                </p:oleObj>
              </mc:Choice>
              <mc:Fallback>
                <p:oleObj name="Equation" r:id="rId4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987800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3505200" y="1736725"/>
          <a:ext cx="355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9" name="Equation" r:id="rId6" imgW="177480" imgH="228600" progId="Equation.3">
                  <p:embed/>
                </p:oleObj>
              </mc:Choice>
              <mc:Fallback>
                <p:oleObj name="Equation" r:id="rId6" imgW="177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1736725"/>
                        <a:ext cx="355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3175000" y="4098925"/>
          <a:ext cx="3302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0" name="Equation" r:id="rId8" imgW="164880" imgH="228600" progId="Equation.3">
                  <p:embed/>
                </p:oleObj>
              </mc:Choice>
              <mc:Fallback>
                <p:oleObj name="Equation" r:id="rId8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5000" y="4098925"/>
                        <a:ext cx="3302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22" name="Content Placeholder 5"/>
          <p:cNvGraphicFramePr>
            <a:graphicFrameLocks noChangeAspect="1"/>
          </p:cNvGraphicFramePr>
          <p:nvPr/>
        </p:nvGraphicFramePr>
        <p:xfrm>
          <a:off x="2239963" y="4916488"/>
          <a:ext cx="4011612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1" name="Equation" r:id="rId10" imgW="1981080" imgH="457200" progId="Equation.3">
                  <p:embed/>
                </p:oleObj>
              </mc:Choice>
              <mc:Fallback>
                <p:oleObj name="Equation" r:id="rId10" imgW="19810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9963" y="4916488"/>
                        <a:ext cx="4011612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Oval 18"/>
          <p:cNvSpPr/>
          <p:nvPr/>
        </p:nvSpPr>
        <p:spPr>
          <a:xfrm>
            <a:off x="4267200" y="1752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6569" name="Object 7"/>
          <p:cNvGraphicFramePr>
            <a:graphicFrameLocks noChangeAspect="1"/>
          </p:cNvGraphicFramePr>
          <p:nvPr/>
        </p:nvGraphicFramePr>
        <p:xfrm>
          <a:off x="4572000" y="1524000"/>
          <a:ext cx="3556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2" name="Equation" r:id="rId12" imgW="177480" imgH="228600" progId="Equation.3">
                  <p:embed/>
                </p:oleObj>
              </mc:Choice>
              <mc:Fallback>
                <p:oleObj name="Equation" r:id="rId12" imgW="177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524000"/>
                        <a:ext cx="3556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Oval 20"/>
          <p:cNvSpPr/>
          <p:nvPr/>
        </p:nvSpPr>
        <p:spPr>
          <a:xfrm>
            <a:off x="5410200" y="2438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8" name="Object 7"/>
          <p:cNvGraphicFramePr>
            <a:graphicFrameLocks noChangeAspect="1"/>
          </p:cNvGraphicFramePr>
          <p:nvPr/>
        </p:nvGraphicFramePr>
        <p:xfrm>
          <a:off x="5689600" y="2209800"/>
          <a:ext cx="4064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3" name="Equation" r:id="rId14" imgW="203040" imgH="228600" progId="Equation.3">
                  <p:embed/>
                </p:oleObj>
              </mc:Choice>
              <mc:Fallback>
                <p:oleObj name="Equation" r:id="rId14" imgW="2030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9600" y="2209800"/>
                        <a:ext cx="4064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623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 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the rotation matrix      can be interpreted as an operator that takes a point and moves it to a new point in the same frame</a:t>
            </a:r>
            <a:endParaRPr lang="en-US" dirty="0"/>
          </a:p>
        </p:txBody>
      </p:sp>
      <p:graphicFrame>
        <p:nvGraphicFramePr>
          <p:cNvPr id="80898" name="Object 15"/>
          <p:cNvGraphicFramePr>
            <a:graphicFrameLocks noChangeAspect="1"/>
          </p:cNvGraphicFramePr>
          <p:nvPr/>
        </p:nvGraphicFramePr>
        <p:xfrm>
          <a:off x="3492500" y="898525"/>
          <a:ext cx="30480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07" name="Equation" r:id="rId3" imgW="152280" imgH="164880" progId="Equation.3">
                  <p:embed/>
                </p:oleObj>
              </mc:Choice>
              <mc:Fallback>
                <p:oleObj name="Equation" r:id="rId3" imgW="15228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898525"/>
                        <a:ext cx="304800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017896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Properties of Rotation Matrices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i="1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CA" dirty="0" smtClean="0"/>
              <a:t> </a:t>
            </a:r>
          </a:p>
          <a:p>
            <a:r>
              <a:rPr lang="en-CA" dirty="0" smtClean="0"/>
              <a:t>the columns of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are mutually orthogonal</a:t>
            </a:r>
          </a:p>
          <a:p>
            <a:r>
              <a:rPr lang="en-CA" dirty="0" smtClean="0"/>
              <a:t>each column of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is a unit vector</a:t>
            </a:r>
          </a:p>
          <a:p>
            <a:r>
              <a:rPr lang="en-CA" dirty="0" err="1" smtClean="0">
                <a:latin typeface="Times New Roman" pitchFamily="18" charset="0"/>
                <a:cs typeface="Times New Roman" pitchFamily="18" charset="0"/>
              </a:rPr>
              <a:t>det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= 1</a:t>
            </a:r>
            <a:r>
              <a:rPr lang="en-CA" dirty="0" smtClean="0"/>
              <a:t> (the determinant is equal to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)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86132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Rotation and Translation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rot="-1800000">
            <a:off x="5654144" y="2895494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4400000">
            <a:off x="5029888" y="275775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638800" y="30480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6553200" y="2362200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8" name="Equation" r:id="rId4" imgW="152280" imgH="215640" progId="Equation.3">
                  <p:embed/>
                </p:oleObj>
              </mc:Choice>
              <mc:Fallback>
                <p:oleObj name="Equation" r:id="rId4" imgW="152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2362200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4953000" y="1828800"/>
          <a:ext cx="3302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9" name="Equation" r:id="rId6" imgW="164880" imgH="215640" progId="Equation.3">
                  <p:embed/>
                </p:oleObj>
              </mc:Choice>
              <mc:Fallback>
                <p:oleObj name="Equation" r:id="rId6" imgW="164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828800"/>
                        <a:ext cx="3302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7" name="Object 2"/>
          <p:cNvGraphicFramePr>
            <a:graphicFrameLocks noChangeAspect="1"/>
          </p:cNvGraphicFramePr>
          <p:nvPr/>
        </p:nvGraphicFramePr>
        <p:xfrm>
          <a:off x="5334000" y="3062287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0" name="Equation" r:id="rId8" imgW="152280" imgH="215640" progId="Equation.3">
                  <p:embed/>
                </p:oleObj>
              </mc:Choice>
              <mc:Fallback>
                <p:oleObj name="Equation" r:id="rId8" imgW="152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062287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8" name="Object 2"/>
          <p:cNvGraphicFramePr>
            <a:graphicFrameLocks noChangeAspect="1"/>
          </p:cNvGraphicFramePr>
          <p:nvPr/>
        </p:nvGraphicFramePr>
        <p:xfrm>
          <a:off x="5334000" y="3595687"/>
          <a:ext cx="3810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1" name="Equation" r:id="rId10" imgW="190440" imgH="215640" progId="Equation.3">
                  <p:embed/>
                </p:oleObj>
              </mc:Choice>
              <mc:Fallback>
                <p:oleObj name="Equation" r:id="rId10" imgW="1904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595687"/>
                        <a:ext cx="3810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2743200" y="39004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>
            <a:off x="2286794" y="34424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667000" y="38242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3721100" y="3636962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2" name="Equation" r:id="rId12" imgW="164880" imgH="228600" progId="Equation.3">
                  <p:embed/>
                </p:oleObj>
              </mc:Choice>
              <mc:Fallback>
                <p:oleObj name="Equation" r:id="rId12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1100" y="3636962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2578100" y="2438400"/>
          <a:ext cx="355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3" name="Equation" r:id="rId14" imgW="177480" imgH="228600" progId="Equation.3">
                  <p:embed/>
                </p:oleObj>
              </mc:Choice>
              <mc:Fallback>
                <p:oleObj name="Equation" r:id="rId14" imgW="177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8100" y="2438400"/>
                        <a:ext cx="355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349500" y="3886200"/>
          <a:ext cx="3302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4" name="Equation" r:id="rId16" imgW="164880" imgH="228600" progId="Equation.3">
                  <p:embed/>
                </p:oleObj>
              </mc:Choice>
              <mc:Fallback>
                <p:oleObj name="Equation" r:id="rId16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9500" y="3886200"/>
                        <a:ext cx="3302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2336800" y="4433887"/>
          <a:ext cx="431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5" name="Equation" r:id="rId18" imgW="215640" imgH="215640" progId="Equation.3">
                  <p:embed/>
                </p:oleObj>
              </mc:Choice>
              <mc:Fallback>
                <p:oleObj name="Equation" r:id="rId18" imgW="2156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6800" y="4433887"/>
                        <a:ext cx="431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591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Rotations in 3D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2746375" y="1379537"/>
          <a:ext cx="3651250" cy="143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55" name="Equation" r:id="rId3" imgW="1803240" imgH="711000" progId="Equation.3">
                  <p:embed/>
                </p:oleObj>
              </mc:Choice>
              <mc:Fallback>
                <p:oleObj name="Equation" r:id="rId3" imgW="180324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6375" y="1379537"/>
                        <a:ext cx="3651250" cy="1439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48254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Rotations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78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Properties of Rotation Matrices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i="1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CA" dirty="0" smtClean="0"/>
              <a:t> </a:t>
            </a:r>
          </a:p>
          <a:p>
            <a:r>
              <a:rPr lang="en-CA" dirty="0" smtClean="0"/>
              <a:t>the columns of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are mutually orthogonal</a:t>
            </a:r>
          </a:p>
          <a:p>
            <a:r>
              <a:rPr lang="en-CA" dirty="0" smtClean="0"/>
              <a:t>each column of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is a unit vector</a:t>
            </a:r>
          </a:p>
          <a:p>
            <a:r>
              <a:rPr lang="en-CA" dirty="0" err="1" smtClean="0">
                <a:latin typeface="Times New Roman" pitchFamily="18" charset="0"/>
                <a:cs typeface="Times New Roman" pitchFamily="18" charset="0"/>
              </a:rPr>
              <a:t>det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= 1</a:t>
            </a:r>
            <a:r>
              <a:rPr lang="en-CA" dirty="0" smtClean="0"/>
              <a:t> (the determinant is equal to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)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94556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Rotations in 3D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59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4876800" y="4191000"/>
          <a:ext cx="3651250" cy="143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6" name="Equation" r:id="rId3" imgW="1803240" imgH="711000" progId="Equation.3">
                  <p:embed/>
                </p:oleObj>
              </mc:Choice>
              <mc:Fallback>
                <p:oleObj name="Equation" r:id="rId3" imgW="180324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191000"/>
                        <a:ext cx="3651250" cy="1439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743200" y="3429000"/>
            <a:ext cx="1828800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1820863" y="2507457"/>
            <a:ext cx="1843882" cy="79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26670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1828800" y="4419600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7" name="Equation" r:id="rId5" imgW="164880" imgH="228600" progId="Equation.3">
                  <p:embed/>
                </p:oleObj>
              </mc:Choice>
              <mc:Fallback>
                <p:oleObj name="Equation" r:id="rId5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419600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4648200" y="3164681"/>
          <a:ext cx="355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8" name="Equation" r:id="rId7" imgW="177480" imgH="228600" progId="Equation.3">
                  <p:embed/>
                </p:oleObj>
              </mc:Choice>
              <mc:Fallback>
                <p:oleObj name="Equation" r:id="rId7" imgW="177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164681"/>
                        <a:ext cx="355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2667000" y="3433763"/>
          <a:ext cx="863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9" name="Equation" r:id="rId9" imgW="431640" imgH="228600" progId="Equation.3">
                  <p:embed/>
                </p:oleObj>
              </mc:Choice>
              <mc:Fallback>
                <p:oleObj name="Equation" r:id="rId9" imgW="4316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433763"/>
                        <a:ext cx="863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10800000" flipV="1">
            <a:off x="1600200" y="3429002"/>
            <a:ext cx="1143000" cy="11429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1" name="Object 7"/>
          <p:cNvGraphicFramePr>
            <a:graphicFrameLocks noChangeAspect="1"/>
          </p:cNvGraphicFramePr>
          <p:nvPr/>
        </p:nvGraphicFramePr>
        <p:xfrm>
          <a:off x="2819400" y="1143000"/>
          <a:ext cx="3302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90" name="Equation" r:id="rId11" imgW="164880" imgH="228600" progId="Equation.3">
                  <p:embed/>
                </p:oleObj>
              </mc:Choice>
              <mc:Fallback>
                <p:oleObj name="Equation" r:id="rId11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143000"/>
                        <a:ext cx="3302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 flipV="1">
            <a:off x="2743200" y="2819400"/>
            <a:ext cx="1524000" cy="6096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 flipH="1" flipV="1">
            <a:off x="2476500" y="2324100"/>
            <a:ext cx="1371600" cy="8382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6200000" flipV="1">
            <a:off x="1714500" y="2400300"/>
            <a:ext cx="1143000" cy="9144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2" name="Object 8"/>
          <p:cNvGraphicFramePr>
            <a:graphicFrameLocks noChangeAspect="1"/>
          </p:cNvGraphicFramePr>
          <p:nvPr/>
        </p:nvGraphicFramePr>
        <p:xfrm>
          <a:off x="4267200" y="2438400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91" name="Equation" r:id="rId13" imgW="152280" imgH="215640" progId="Equation.3">
                  <p:embed/>
                </p:oleObj>
              </mc:Choice>
              <mc:Fallback>
                <p:oleObj name="Equation" r:id="rId13" imgW="152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2438400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3" name="Object 9"/>
          <p:cNvGraphicFramePr>
            <a:graphicFrameLocks noChangeAspect="1"/>
          </p:cNvGraphicFramePr>
          <p:nvPr/>
        </p:nvGraphicFramePr>
        <p:xfrm>
          <a:off x="3581400" y="1752600"/>
          <a:ext cx="3302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92" name="Equation" r:id="rId15" imgW="164880" imgH="215640" progId="Equation.3">
                  <p:embed/>
                </p:oleObj>
              </mc:Choice>
              <mc:Fallback>
                <p:oleObj name="Equation" r:id="rId15" imgW="164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752600"/>
                        <a:ext cx="330200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4" name="Object 10"/>
          <p:cNvGraphicFramePr>
            <a:graphicFrameLocks noChangeAspect="1"/>
          </p:cNvGraphicFramePr>
          <p:nvPr/>
        </p:nvGraphicFramePr>
        <p:xfrm>
          <a:off x="1447800" y="1938338"/>
          <a:ext cx="3048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93" name="Equation" r:id="rId17" imgW="152280" imgH="215640" progId="Equation.3">
                  <p:embed/>
                </p:oleObj>
              </mc:Choice>
              <mc:Fallback>
                <p:oleObj name="Equation" r:id="rId17" imgW="152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938338"/>
                        <a:ext cx="304800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8220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Introduction to manipulator kinematics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94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 About z-axis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292600" y="3429000"/>
            <a:ext cx="1828800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3370263" y="2507457"/>
            <a:ext cx="1843882" cy="79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2164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3378200" y="4419600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08" name="Equation" r:id="rId3" imgW="164880" imgH="228600" progId="Equation.3">
                  <p:embed/>
                </p:oleObj>
              </mc:Choice>
              <mc:Fallback>
                <p:oleObj name="Equation" r:id="rId3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8200" y="4419600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6197600" y="3164681"/>
          <a:ext cx="355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09" name="Equation" r:id="rId5" imgW="177480" imgH="228600" progId="Equation.3">
                  <p:embed/>
                </p:oleObj>
              </mc:Choice>
              <mc:Fallback>
                <p:oleObj name="Equation" r:id="rId5" imgW="177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7600" y="3164681"/>
                        <a:ext cx="355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10800000" flipV="1">
            <a:off x="3149600" y="3429002"/>
            <a:ext cx="1143000" cy="11429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1" name="Object 7"/>
          <p:cNvGraphicFramePr>
            <a:graphicFrameLocks noChangeAspect="1"/>
          </p:cNvGraphicFramePr>
          <p:nvPr/>
        </p:nvGraphicFramePr>
        <p:xfrm>
          <a:off x="4419600" y="1143000"/>
          <a:ext cx="8636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10" name="Equation" r:id="rId7" imgW="431640" imgH="228600" progId="Equation.3">
                  <p:embed/>
                </p:oleObj>
              </mc:Choice>
              <mc:Fallback>
                <p:oleObj name="Equation" r:id="rId7" imgW="4316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143000"/>
                        <a:ext cx="8636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 rot="16200000" flipH="1">
            <a:off x="3759200" y="3962400"/>
            <a:ext cx="1295400" cy="2286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4292600" y="3124200"/>
            <a:ext cx="1676400" cy="3048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2" name="Object 8"/>
          <p:cNvGraphicFramePr>
            <a:graphicFrameLocks noChangeAspect="1"/>
          </p:cNvGraphicFramePr>
          <p:nvPr/>
        </p:nvGraphicFramePr>
        <p:xfrm>
          <a:off x="4521200" y="4572000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11" name="Equation" r:id="rId9" imgW="152280" imgH="215640" progId="Equation.3">
                  <p:embed/>
                </p:oleObj>
              </mc:Choice>
              <mc:Fallback>
                <p:oleObj name="Equation" r:id="rId9" imgW="152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1200" y="4572000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3" name="Object 9"/>
          <p:cNvGraphicFramePr>
            <a:graphicFrameLocks noChangeAspect="1"/>
          </p:cNvGraphicFramePr>
          <p:nvPr/>
        </p:nvGraphicFramePr>
        <p:xfrm>
          <a:off x="5588000" y="2514600"/>
          <a:ext cx="3302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12" name="Equation" r:id="rId11" imgW="164880" imgH="215640" progId="Equation.3">
                  <p:embed/>
                </p:oleObj>
              </mc:Choice>
              <mc:Fallback>
                <p:oleObj name="Equation" r:id="rId11" imgW="164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0" y="2514600"/>
                        <a:ext cx="330200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Freeform 25"/>
          <p:cNvSpPr/>
          <p:nvPr/>
        </p:nvSpPr>
        <p:spPr>
          <a:xfrm>
            <a:off x="3835400" y="1905000"/>
            <a:ext cx="914401" cy="296980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1" h="296980">
                <a:moveTo>
                  <a:pt x="601780" y="0"/>
                </a:moveTo>
                <a:cubicBezTo>
                  <a:pt x="788475" y="20744"/>
                  <a:pt x="914401" y="78982"/>
                  <a:pt x="914400" y="144580"/>
                </a:cubicBezTo>
                <a:cubicBezTo>
                  <a:pt x="914400" y="210178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0906" name="Object 9"/>
          <p:cNvGraphicFramePr>
            <a:graphicFrameLocks noChangeAspect="1"/>
          </p:cNvGraphicFramePr>
          <p:nvPr/>
        </p:nvGraphicFramePr>
        <p:xfrm>
          <a:off x="3911600" y="4083050"/>
          <a:ext cx="2540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13" name="Equation" r:id="rId13" imgW="126720" imgH="177480" progId="Equation.3">
                  <p:embed/>
                </p:oleObj>
              </mc:Choice>
              <mc:Fallback>
                <p:oleObj name="Equation" r:id="rId13" imgW="1267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1600" y="4083050"/>
                        <a:ext cx="254000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Freeform 31"/>
          <p:cNvSpPr/>
          <p:nvPr/>
        </p:nvSpPr>
        <p:spPr>
          <a:xfrm>
            <a:off x="3759200" y="3962400"/>
            <a:ext cx="578316" cy="104542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  <a:gd name="connsiteX0" fmla="*/ 914400 w 914400"/>
              <a:gd name="connsiteY0" fmla="*/ 144580 h 296980"/>
              <a:gd name="connsiteX1" fmla="*/ 601779 w 914400"/>
              <a:gd name="connsiteY1" fmla="*/ 289159 h 296980"/>
              <a:gd name="connsiteX2" fmla="*/ 457200 w 914400"/>
              <a:gd name="connsiteY2" fmla="*/ 296980 h 296980"/>
              <a:gd name="connsiteX3" fmla="*/ 312621 w 914400"/>
              <a:gd name="connsiteY3" fmla="*/ 289159 h 296980"/>
              <a:gd name="connsiteX4" fmla="*/ 1 w 914400"/>
              <a:gd name="connsiteY4" fmla="*/ 144579 h 296980"/>
              <a:gd name="connsiteX5" fmla="*/ 0 w 914400"/>
              <a:gd name="connsiteY5" fmla="*/ 144579 h 296980"/>
              <a:gd name="connsiteX6" fmla="*/ 312621 w 914400"/>
              <a:gd name="connsiteY6" fmla="*/ 0 h 296980"/>
              <a:gd name="connsiteX0" fmla="*/ 601779 w 601779"/>
              <a:gd name="connsiteY0" fmla="*/ 289159 h 296980"/>
              <a:gd name="connsiteX1" fmla="*/ 457200 w 601779"/>
              <a:gd name="connsiteY1" fmla="*/ 296980 h 296980"/>
              <a:gd name="connsiteX2" fmla="*/ 312621 w 601779"/>
              <a:gd name="connsiteY2" fmla="*/ 289159 h 296980"/>
              <a:gd name="connsiteX3" fmla="*/ 1 w 601779"/>
              <a:gd name="connsiteY3" fmla="*/ 144579 h 296980"/>
              <a:gd name="connsiteX4" fmla="*/ 0 w 601779"/>
              <a:gd name="connsiteY4" fmla="*/ 144579 h 296980"/>
              <a:gd name="connsiteX5" fmla="*/ 312621 w 601779"/>
              <a:gd name="connsiteY5" fmla="*/ 0 h 296980"/>
              <a:gd name="connsiteX0" fmla="*/ 601779 w 601779"/>
              <a:gd name="connsiteY0" fmla="*/ 144580 h 152401"/>
              <a:gd name="connsiteX1" fmla="*/ 457200 w 601779"/>
              <a:gd name="connsiteY1" fmla="*/ 152401 h 152401"/>
              <a:gd name="connsiteX2" fmla="*/ 312621 w 601779"/>
              <a:gd name="connsiteY2" fmla="*/ 144580 h 152401"/>
              <a:gd name="connsiteX3" fmla="*/ 1 w 601779"/>
              <a:gd name="connsiteY3" fmla="*/ 0 h 152401"/>
              <a:gd name="connsiteX4" fmla="*/ 0 w 601779"/>
              <a:gd name="connsiteY4" fmla="*/ 0 h 152401"/>
              <a:gd name="connsiteX0" fmla="*/ 601779 w 601779"/>
              <a:gd name="connsiteY0" fmla="*/ 144580 h 152401"/>
              <a:gd name="connsiteX1" fmla="*/ 457200 w 601779"/>
              <a:gd name="connsiteY1" fmla="*/ 152401 h 152401"/>
              <a:gd name="connsiteX2" fmla="*/ 312621 w 601779"/>
              <a:gd name="connsiteY2" fmla="*/ 144580 h 152401"/>
              <a:gd name="connsiteX3" fmla="*/ 1 w 601779"/>
              <a:gd name="connsiteY3" fmla="*/ 0 h 152401"/>
              <a:gd name="connsiteX0" fmla="*/ 289158 w 289158"/>
              <a:gd name="connsiteY0" fmla="*/ 0 h 7821"/>
              <a:gd name="connsiteX1" fmla="*/ 144579 w 289158"/>
              <a:gd name="connsiteY1" fmla="*/ 7821 h 7821"/>
              <a:gd name="connsiteX2" fmla="*/ 0 w 289158"/>
              <a:gd name="connsiteY2" fmla="*/ 0 h 7821"/>
              <a:gd name="connsiteX0" fmla="*/ 10000 w 10000"/>
              <a:gd name="connsiteY0" fmla="*/ 0 h 10000"/>
              <a:gd name="connsiteX1" fmla="*/ 5000 w 10000"/>
              <a:gd name="connsiteY1" fmla="*/ 10000 h 10000"/>
              <a:gd name="connsiteX2" fmla="*/ 0 w 10000"/>
              <a:gd name="connsiteY2" fmla="*/ 0 h 10000"/>
              <a:gd name="connsiteX0" fmla="*/ 10000 w 10000"/>
              <a:gd name="connsiteY0" fmla="*/ 0 h 12713"/>
              <a:gd name="connsiteX1" fmla="*/ 5000 w 10000"/>
              <a:gd name="connsiteY1" fmla="*/ 10000 h 12713"/>
              <a:gd name="connsiteX2" fmla="*/ 0 w 10000"/>
              <a:gd name="connsiteY2" fmla="*/ 0 h 12713"/>
              <a:gd name="connsiteX0" fmla="*/ 10000 w 10000"/>
              <a:gd name="connsiteY0" fmla="*/ 48714 h 66833"/>
              <a:gd name="connsiteX1" fmla="*/ 5000 w 10000"/>
              <a:gd name="connsiteY1" fmla="*/ 58714 h 66833"/>
              <a:gd name="connsiteX2" fmla="*/ 0 w 10000"/>
              <a:gd name="connsiteY2" fmla="*/ 0 h 66833"/>
              <a:gd name="connsiteX0" fmla="*/ 10000 w 10000"/>
              <a:gd name="connsiteY0" fmla="*/ 48714 h 66833"/>
              <a:gd name="connsiteX1" fmla="*/ 5000 w 10000"/>
              <a:gd name="connsiteY1" fmla="*/ 58714 h 66833"/>
              <a:gd name="connsiteX2" fmla="*/ 0 w 10000"/>
              <a:gd name="connsiteY2" fmla="*/ 0 h 66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66833">
                <a:moveTo>
                  <a:pt x="10000" y="48714"/>
                </a:moveTo>
                <a:cubicBezTo>
                  <a:pt x="8388" y="55337"/>
                  <a:pt x="6667" y="66833"/>
                  <a:pt x="5000" y="58714"/>
                </a:cubicBezTo>
                <a:cubicBezTo>
                  <a:pt x="3333" y="50595"/>
                  <a:pt x="2189" y="52294"/>
                  <a:pt x="0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2419042" y="1828800"/>
            <a:ext cx="1390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+'</a:t>
            </a:r>
            <a:r>
              <a:rPr lang="en-CA" dirty="0" err="1" smtClean="0"/>
              <a:t>ve</a:t>
            </a:r>
            <a:r>
              <a:rPr lang="en-CA" dirty="0" smtClean="0"/>
              <a:t> rotation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57810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 About x-axis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292600" y="3429000"/>
            <a:ext cx="1828800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3370263" y="2507457"/>
            <a:ext cx="1843882" cy="79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1910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3276600" y="4502150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33" name="Equation" r:id="rId3" imgW="164880" imgH="228600" progId="Equation.3">
                  <p:embed/>
                </p:oleObj>
              </mc:Choice>
              <mc:Fallback>
                <p:oleObj name="Equation" r:id="rId3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502150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6197600" y="3164681"/>
          <a:ext cx="355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34" name="Equation" r:id="rId5" imgW="177480" imgH="228600" progId="Equation.3">
                  <p:embed/>
                </p:oleObj>
              </mc:Choice>
              <mc:Fallback>
                <p:oleObj name="Equation" r:id="rId5" imgW="177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7600" y="3164681"/>
                        <a:ext cx="355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10800000" flipV="1">
            <a:off x="3149600" y="3429002"/>
            <a:ext cx="1143000" cy="11429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1" name="Object 7"/>
          <p:cNvGraphicFramePr>
            <a:graphicFrameLocks noChangeAspect="1"/>
          </p:cNvGraphicFramePr>
          <p:nvPr/>
        </p:nvGraphicFramePr>
        <p:xfrm>
          <a:off x="4343400" y="1143000"/>
          <a:ext cx="3302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35" name="Equation" r:id="rId7" imgW="164880" imgH="228600" progId="Equation.3">
                  <p:embed/>
                </p:oleObj>
              </mc:Choice>
              <mc:Fallback>
                <p:oleObj name="Equation" r:id="rId7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1143000"/>
                        <a:ext cx="3302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2" name="Object 8"/>
          <p:cNvGraphicFramePr>
            <a:graphicFrameLocks noChangeAspect="1"/>
          </p:cNvGraphicFramePr>
          <p:nvPr/>
        </p:nvGraphicFramePr>
        <p:xfrm>
          <a:off x="4521200" y="4572000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36" name="Equation" r:id="rId9" imgW="152280" imgH="215640" progId="Equation.3">
                  <p:embed/>
                </p:oleObj>
              </mc:Choice>
              <mc:Fallback>
                <p:oleObj name="Equation" r:id="rId9" imgW="152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1200" y="4572000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3" name="Object 9"/>
          <p:cNvGraphicFramePr>
            <a:graphicFrameLocks noChangeAspect="1"/>
          </p:cNvGraphicFramePr>
          <p:nvPr/>
        </p:nvGraphicFramePr>
        <p:xfrm>
          <a:off x="5918200" y="2209800"/>
          <a:ext cx="3302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37" name="Equation" r:id="rId11" imgW="164880" imgH="215640" progId="Equation.3">
                  <p:embed/>
                </p:oleObj>
              </mc:Choice>
              <mc:Fallback>
                <p:oleObj name="Equation" r:id="rId11" imgW="164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8200" y="2209800"/>
                        <a:ext cx="330200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Freeform 25"/>
          <p:cNvSpPr/>
          <p:nvPr/>
        </p:nvSpPr>
        <p:spPr>
          <a:xfrm>
            <a:off x="3124200" y="3657600"/>
            <a:ext cx="914401" cy="838200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1" h="296980">
                <a:moveTo>
                  <a:pt x="601780" y="0"/>
                </a:moveTo>
                <a:cubicBezTo>
                  <a:pt x="788475" y="20744"/>
                  <a:pt x="914401" y="78982"/>
                  <a:pt x="914400" y="144580"/>
                </a:cubicBezTo>
                <a:cubicBezTo>
                  <a:pt x="914400" y="210178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0906" name="Object 9"/>
          <p:cNvGraphicFramePr>
            <a:graphicFrameLocks noChangeAspect="1"/>
          </p:cNvGraphicFramePr>
          <p:nvPr/>
        </p:nvGraphicFramePr>
        <p:xfrm>
          <a:off x="4953000" y="3016250"/>
          <a:ext cx="2540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38" name="Equation" r:id="rId13" imgW="126720" imgH="177480" progId="Equation.3">
                  <p:embed/>
                </p:oleObj>
              </mc:Choice>
              <mc:Fallback>
                <p:oleObj name="Equation" r:id="rId13" imgW="1267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016250"/>
                        <a:ext cx="254000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4114800" y="3886200"/>
            <a:ext cx="1390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+'</a:t>
            </a:r>
            <a:r>
              <a:rPr lang="en-CA" dirty="0" err="1" smtClean="0"/>
              <a:t>ve</a:t>
            </a:r>
            <a:r>
              <a:rPr lang="en-CA" dirty="0" smtClean="0"/>
              <a:t> rotation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rot="19800000" flipV="1">
            <a:off x="4144694" y="2971798"/>
            <a:ext cx="1828800" cy="1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4400000" flipV="1">
            <a:off x="2895601" y="2637106"/>
            <a:ext cx="1828800" cy="1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1928" name="Object 7"/>
          <p:cNvGraphicFramePr>
            <a:graphicFrameLocks noChangeAspect="1"/>
          </p:cNvGraphicFramePr>
          <p:nvPr/>
        </p:nvGraphicFramePr>
        <p:xfrm>
          <a:off x="3124200" y="1328738"/>
          <a:ext cx="3048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39" name="Equation" r:id="rId15" imgW="152280" imgH="215640" progId="Equation.3">
                  <p:embed/>
                </p:oleObj>
              </mc:Choice>
              <mc:Fallback>
                <p:oleObj name="Equation" r:id="rId15" imgW="152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328738"/>
                        <a:ext cx="304800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140106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 About y-axis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292600" y="3429000"/>
            <a:ext cx="1828800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3370263" y="2507457"/>
            <a:ext cx="1843882" cy="79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2164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3378200" y="4419600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56" name="Equation" r:id="rId3" imgW="164880" imgH="228600" progId="Equation.3">
                  <p:embed/>
                </p:oleObj>
              </mc:Choice>
              <mc:Fallback>
                <p:oleObj name="Equation" r:id="rId3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8200" y="4419600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6172200" y="3163888"/>
          <a:ext cx="9144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57" name="Equation" r:id="rId5" imgW="457200" imgH="228600" progId="Equation.3">
                  <p:embed/>
                </p:oleObj>
              </mc:Choice>
              <mc:Fallback>
                <p:oleObj name="Equation" r:id="rId5" imgW="457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3163888"/>
                        <a:ext cx="9144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10800000" flipV="1">
            <a:off x="3149600" y="3429002"/>
            <a:ext cx="1143000" cy="11429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1" name="Object 7"/>
          <p:cNvGraphicFramePr>
            <a:graphicFrameLocks noChangeAspect="1"/>
          </p:cNvGraphicFramePr>
          <p:nvPr/>
        </p:nvGraphicFramePr>
        <p:xfrm>
          <a:off x="4267200" y="1143000"/>
          <a:ext cx="3302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58" name="Equation" r:id="rId7" imgW="164880" imgH="228600" progId="Equation.3">
                  <p:embed/>
                </p:oleObj>
              </mc:Choice>
              <mc:Fallback>
                <p:oleObj name="Equation" r:id="rId7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143000"/>
                        <a:ext cx="3302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 rot="16200000" flipH="1">
            <a:off x="3670300" y="4051300"/>
            <a:ext cx="1371600" cy="1270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0800000">
            <a:off x="3276600" y="2514600"/>
            <a:ext cx="1016000" cy="9144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2" name="Object 8"/>
          <p:cNvGraphicFramePr>
            <a:graphicFrameLocks noChangeAspect="1"/>
          </p:cNvGraphicFramePr>
          <p:nvPr/>
        </p:nvGraphicFramePr>
        <p:xfrm>
          <a:off x="4521200" y="4572000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59" name="Equation" r:id="rId9" imgW="152280" imgH="215640" progId="Equation.3">
                  <p:embed/>
                </p:oleObj>
              </mc:Choice>
              <mc:Fallback>
                <p:oleObj name="Equation" r:id="rId9" imgW="152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1200" y="4572000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Freeform 25"/>
          <p:cNvSpPr/>
          <p:nvPr/>
        </p:nvSpPr>
        <p:spPr>
          <a:xfrm rot="5400000">
            <a:off x="5177689" y="3280510"/>
            <a:ext cx="914401" cy="296980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1" h="296980">
                <a:moveTo>
                  <a:pt x="601780" y="0"/>
                </a:moveTo>
                <a:cubicBezTo>
                  <a:pt x="788475" y="20744"/>
                  <a:pt x="914401" y="78982"/>
                  <a:pt x="914400" y="144580"/>
                </a:cubicBezTo>
                <a:cubicBezTo>
                  <a:pt x="914400" y="210178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0906" name="Object 9"/>
          <p:cNvGraphicFramePr>
            <a:graphicFrameLocks noChangeAspect="1"/>
          </p:cNvGraphicFramePr>
          <p:nvPr/>
        </p:nvGraphicFramePr>
        <p:xfrm>
          <a:off x="3911600" y="4083050"/>
          <a:ext cx="2540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60" name="Equation" r:id="rId11" imgW="126720" imgH="177480" progId="Equation.3">
                  <p:embed/>
                </p:oleObj>
              </mc:Choice>
              <mc:Fallback>
                <p:oleObj name="Equation" r:id="rId11" imgW="1267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1600" y="4083050"/>
                        <a:ext cx="254000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Freeform 31"/>
          <p:cNvSpPr/>
          <p:nvPr/>
        </p:nvSpPr>
        <p:spPr>
          <a:xfrm>
            <a:off x="3759200" y="3962400"/>
            <a:ext cx="578316" cy="104542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  <a:gd name="connsiteX0" fmla="*/ 914400 w 914400"/>
              <a:gd name="connsiteY0" fmla="*/ 144580 h 296980"/>
              <a:gd name="connsiteX1" fmla="*/ 601779 w 914400"/>
              <a:gd name="connsiteY1" fmla="*/ 289159 h 296980"/>
              <a:gd name="connsiteX2" fmla="*/ 457200 w 914400"/>
              <a:gd name="connsiteY2" fmla="*/ 296980 h 296980"/>
              <a:gd name="connsiteX3" fmla="*/ 312621 w 914400"/>
              <a:gd name="connsiteY3" fmla="*/ 289159 h 296980"/>
              <a:gd name="connsiteX4" fmla="*/ 1 w 914400"/>
              <a:gd name="connsiteY4" fmla="*/ 144579 h 296980"/>
              <a:gd name="connsiteX5" fmla="*/ 0 w 914400"/>
              <a:gd name="connsiteY5" fmla="*/ 144579 h 296980"/>
              <a:gd name="connsiteX6" fmla="*/ 312621 w 914400"/>
              <a:gd name="connsiteY6" fmla="*/ 0 h 296980"/>
              <a:gd name="connsiteX0" fmla="*/ 601779 w 601779"/>
              <a:gd name="connsiteY0" fmla="*/ 289159 h 296980"/>
              <a:gd name="connsiteX1" fmla="*/ 457200 w 601779"/>
              <a:gd name="connsiteY1" fmla="*/ 296980 h 296980"/>
              <a:gd name="connsiteX2" fmla="*/ 312621 w 601779"/>
              <a:gd name="connsiteY2" fmla="*/ 289159 h 296980"/>
              <a:gd name="connsiteX3" fmla="*/ 1 w 601779"/>
              <a:gd name="connsiteY3" fmla="*/ 144579 h 296980"/>
              <a:gd name="connsiteX4" fmla="*/ 0 w 601779"/>
              <a:gd name="connsiteY4" fmla="*/ 144579 h 296980"/>
              <a:gd name="connsiteX5" fmla="*/ 312621 w 601779"/>
              <a:gd name="connsiteY5" fmla="*/ 0 h 296980"/>
              <a:gd name="connsiteX0" fmla="*/ 601779 w 601779"/>
              <a:gd name="connsiteY0" fmla="*/ 144580 h 152401"/>
              <a:gd name="connsiteX1" fmla="*/ 457200 w 601779"/>
              <a:gd name="connsiteY1" fmla="*/ 152401 h 152401"/>
              <a:gd name="connsiteX2" fmla="*/ 312621 w 601779"/>
              <a:gd name="connsiteY2" fmla="*/ 144580 h 152401"/>
              <a:gd name="connsiteX3" fmla="*/ 1 w 601779"/>
              <a:gd name="connsiteY3" fmla="*/ 0 h 152401"/>
              <a:gd name="connsiteX4" fmla="*/ 0 w 601779"/>
              <a:gd name="connsiteY4" fmla="*/ 0 h 152401"/>
              <a:gd name="connsiteX0" fmla="*/ 601779 w 601779"/>
              <a:gd name="connsiteY0" fmla="*/ 144580 h 152401"/>
              <a:gd name="connsiteX1" fmla="*/ 457200 w 601779"/>
              <a:gd name="connsiteY1" fmla="*/ 152401 h 152401"/>
              <a:gd name="connsiteX2" fmla="*/ 312621 w 601779"/>
              <a:gd name="connsiteY2" fmla="*/ 144580 h 152401"/>
              <a:gd name="connsiteX3" fmla="*/ 1 w 601779"/>
              <a:gd name="connsiteY3" fmla="*/ 0 h 152401"/>
              <a:gd name="connsiteX0" fmla="*/ 289158 w 289158"/>
              <a:gd name="connsiteY0" fmla="*/ 0 h 7821"/>
              <a:gd name="connsiteX1" fmla="*/ 144579 w 289158"/>
              <a:gd name="connsiteY1" fmla="*/ 7821 h 7821"/>
              <a:gd name="connsiteX2" fmla="*/ 0 w 289158"/>
              <a:gd name="connsiteY2" fmla="*/ 0 h 7821"/>
              <a:gd name="connsiteX0" fmla="*/ 10000 w 10000"/>
              <a:gd name="connsiteY0" fmla="*/ 0 h 10000"/>
              <a:gd name="connsiteX1" fmla="*/ 5000 w 10000"/>
              <a:gd name="connsiteY1" fmla="*/ 10000 h 10000"/>
              <a:gd name="connsiteX2" fmla="*/ 0 w 10000"/>
              <a:gd name="connsiteY2" fmla="*/ 0 h 10000"/>
              <a:gd name="connsiteX0" fmla="*/ 10000 w 10000"/>
              <a:gd name="connsiteY0" fmla="*/ 0 h 12713"/>
              <a:gd name="connsiteX1" fmla="*/ 5000 w 10000"/>
              <a:gd name="connsiteY1" fmla="*/ 10000 h 12713"/>
              <a:gd name="connsiteX2" fmla="*/ 0 w 10000"/>
              <a:gd name="connsiteY2" fmla="*/ 0 h 12713"/>
              <a:gd name="connsiteX0" fmla="*/ 10000 w 10000"/>
              <a:gd name="connsiteY0" fmla="*/ 48714 h 66833"/>
              <a:gd name="connsiteX1" fmla="*/ 5000 w 10000"/>
              <a:gd name="connsiteY1" fmla="*/ 58714 h 66833"/>
              <a:gd name="connsiteX2" fmla="*/ 0 w 10000"/>
              <a:gd name="connsiteY2" fmla="*/ 0 h 66833"/>
              <a:gd name="connsiteX0" fmla="*/ 10000 w 10000"/>
              <a:gd name="connsiteY0" fmla="*/ 48714 h 66833"/>
              <a:gd name="connsiteX1" fmla="*/ 5000 w 10000"/>
              <a:gd name="connsiteY1" fmla="*/ 58714 h 66833"/>
              <a:gd name="connsiteX2" fmla="*/ 0 w 10000"/>
              <a:gd name="connsiteY2" fmla="*/ 0 h 66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66833">
                <a:moveTo>
                  <a:pt x="10000" y="48714"/>
                </a:moveTo>
                <a:cubicBezTo>
                  <a:pt x="8388" y="55337"/>
                  <a:pt x="6667" y="66833"/>
                  <a:pt x="5000" y="58714"/>
                </a:cubicBezTo>
                <a:cubicBezTo>
                  <a:pt x="3333" y="50595"/>
                  <a:pt x="2189" y="52294"/>
                  <a:pt x="0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5562600" y="3962400"/>
            <a:ext cx="1390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+'</a:t>
            </a:r>
            <a:r>
              <a:rPr lang="en-CA" dirty="0" err="1" smtClean="0"/>
              <a:t>ve</a:t>
            </a:r>
            <a:r>
              <a:rPr lang="en-CA" dirty="0" smtClean="0"/>
              <a:t> rotation</a:t>
            </a:r>
            <a:endParaRPr lang="en-US" dirty="0"/>
          </a:p>
        </p:txBody>
      </p:sp>
      <p:graphicFrame>
        <p:nvGraphicFramePr>
          <p:cNvPr id="82952" name="Object 7"/>
          <p:cNvGraphicFramePr>
            <a:graphicFrameLocks noChangeAspect="1"/>
          </p:cNvGraphicFramePr>
          <p:nvPr/>
        </p:nvGraphicFramePr>
        <p:xfrm>
          <a:off x="2971800" y="1981200"/>
          <a:ext cx="3048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61" name="Equation" r:id="rId13" imgW="152280" imgH="215640" progId="Equation.3">
                  <p:embed/>
                </p:oleObj>
              </mc:Choice>
              <mc:Fallback>
                <p:oleObj name="Equation" r:id="rId13" imgW="152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1981200"/>
                        <a:ext cx="304800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819401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Relative Orientation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rot="16200000" flipH="1">
            <a:off x="3924300" y="3771900"/>
            <a:ext cx="1447800" cy="76199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3370263" y="2507457"/>
            <a:ext cx="1843882" cy="79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2164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2032000" y="3165475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80" name="Equation" r:id="rId3" imgW="164880" imgH="228600" progId="Equation.3">
                  <p:embed/>
                </p:oleObj>
              </mc:Choice>
              <mc:Fallback>
                <p:oleObj name="Equation" r:id="rId3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3165475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5105400" y="4800600"/>
          <a:ext cx="8890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81" name="Equation" r:id="rId5" imgW="444240" imgH="228600" progId="Equation.3">
                  <p:embed/>
                </p:oleObj>
              </mc:Choice>
              <mc:Fallback>
                <p:oleObj name="Equation" r:id="rId5" imgW="4442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800600"/>
                        <a:ext cx="8890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10800000">
            <a:off x="2438400" y="3429000"/>
            <a:ext cx="1854200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1" name="Object 7"/>
          <p:cNvGraphicFramePr>
            <a:graphicFrameLocks noChangeAspect="1"/>
          </p:cNvGraphicFramePr>
          <p:nvPr/>
        </p:nvGraphicFramePr>
        <p:xfrm>
          <a:off x="4267200" y="1143000"/>
          <a:ext cx="3302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82" name="Equation" r:id="rId7" imgW="164880" imgH="228600" progId="Equation.3">
                  <p:embed/>
                </p:oleObj>
              </mc:Choice>
              <mc:Fallback>
                <p:oleObj name="Equation" r:id="rId7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143000"/>
                        <a:ext cx="3302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2" name="Object 8"/>
          <p:cNvGraphicFramePr>
            <a:graphicFrameLocks noChangeAspect="1"/>
          </p:cNvGraphicFramePr>
          <p:nvPr/>
        </p:nvGraphicFramePr>
        <p:xfrm>
          <a:off x="2667000" y="1752600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83" name="Equation" r:id="rId9" imgW="152280" imgH="215640" progId="Equation.3">
                  <p:embed/>
                </p:oleObj>
              </mc:Choice>
              <mc:Fallback>
                <p:oleObj name="Equation" r:id="rId9" imgW="152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752600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52" name="Object 7"/>
          <p:cNvGraphicFramePr>
            <a:graphicFrameLocks noChangeAspect="1"/>
          </p:cNvGraphicFramePr>
          <p:nvPr/>
        </p:nvGraphicFramePr>
        <p:xfrm>
          <a:off x="2578100" y="4572000"/>
          <a:ext cx="3302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84" name="Equation" r:id="rId11" imgW="164880" imgH="215640" progId="Equation.3">
                  <p:embed/>
                </p:oleObj>
              </mc:Choice>
              <mc:Fallback>
                <p:oleObj name="Equation" r:id="rId11" imgW="164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8100" y="4572000"/>
                        <a:ext cx="330200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" name="Straight Arrow Connector 23"/>
          <p:cNvCxnSpPr/>
          <p:nvPr/>
        </p:nvCxnSpPr>
        <p:spPr>
          <a:xfrm rot="2700000" flipH="1" flipV="1">
            <a:off x="2702050" y="2776409"/>
            <a:ext cx="1843882" cy="795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8100000">
            <a:off x="2700259" y="4084558"/>
            <a:ext cx="1854200" cy="2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3976" name="Object 7"/>
          <p:cNvGraphicFramePr>
            <a:graphicFrameLocks noChangeAspect="1"/>
          </p:cNvGraphicFramePr>
          <p:nvPr/>
        </p:nvGraphicFramePr>
        <p:xfrm>
          <a:off x="3733800" y="2438400"/>
          <a:ext cx="5080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85" name="Equation" r:id="rId13" imgW="253800" imgH="177480" progId="Equation.3">
                  <p:embed/>
                </p:oleObj>
              </mc:Choice>
              <mc:Fallback>
                <p:oleObj name="Equation" r:id="rId13" imgW="25380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438400"/>
                        <a:ext cx="508000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940733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Successive Rotations in Moving Frames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CA" dirty="0" smtClean="0"/>
              <a:t>Suppose you perform a rotation in frame {0} to obtain {1}.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Then you perform a rotation in frame {1} to obtain {2}.</a:t>
            </a:r>
          </a:p>
          <a:p>
            <a:pPr marL="514350" indent="-514350">
              <a:buNone/>
            </a:pPr>
            <a:endParaRPr lang="en-CA" dirty="0" smtClean="0"/>
          </a:p>
          <a:p>
            <a:pPr marL="514350" indent="-514350">
              <a:buNone/>
            </a:pPr>
            <a:r>
              <a:rPr lang="en-CA" dirty="0" smtClean="0"/>
              <a:t>	What is the orientation of {2} relative to {0}?</a:t>
            </a:r>
            <a:endParaRPr lang="en-US" dirty="0"/>
          </a:p>
        </p:txBody>
      </p:sp>
      <p:graphicFrame>
        <p:nvGraphicFramePr>
          <p:cNvPr id="84994" name="Object 3"/>
          <p:cNvGraphicFramePr>
            <a:graphicFrameLocks noChangeAspect="1"/>
          </p:cNvGraphicFramePr>
          <p:nvPr/>
        </p:nvGraphicFramePr>
        <p:xfrm>
          <a:off x="6705600" y="5873750"/>
          <a:ext cx="8636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19" name="Equation" r:id="rId3" imgW="431640" imgH="228600" progId="Equation.3">
                  <p:embed/>
                </p:oleObj>
              </mc:Choice>
              <mc:Fallback>
                <p:oleObj name="Equation" r:id="rId3" imgW="4316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5873750"/>
                        <a:ext cx="8636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rot="16200000" flipH="1">
            <a:off x="2019301" y="4762500"/>
            <a:ext cx="609601" cy="53340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1592660" y="4274740"/>
            <a:ext cx="929482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838200" y="4267200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20" name="Equation" r:id="rId5" imgW="164880" imgH="228600" progId="Equation.3">
                  <p:embed/>
                </p:oleObj>
              </mc:Choice>
              <mc:Fallback>
                <p:oleObj name="Equation" r:id="rId5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267200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1371600" y="3429000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21" name="Equation" r:id="rId7" imgW="152280" imgH="215640" progId="Equation.3">
                  <p:embed/>
                </p:oleObj>
              </mc:Choice>
              <mc:Fallback>
                <p:oleObj name="Equation" r:id="rId7" imgW="152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429000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rot="10800000">
            <a:off x="1143000" y="47244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8"/>
          <p:cNvGraphicFramePr>
            <a:graphicFrameLocks noChangeAspect="1"/>
          </p:cNvGraphicFramePr>
          <p:nvPr/>
        </p:nvGraphicFramePr>
        <p:xfrm>
          <a:off x="990600" y="4953000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22" name="Equation" r:id="rId9" imgW="152280" imgH="215640" progId="Equation.3">
                  <p:embed/>
                </p:oleObj>
              </mc:Choice>
              <mc:Fallback>
                <p:oleObj name="Equation" r:id="rId9" imgW="152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953000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7"/>
          <p:cNvGraphicFramePr>
            <a:graphicFrameLocks noChangeAspect="1"/>
          </p:cNvGraphicFramePr>
          <p:nvPr/>
        </p:nvGraphicFramePr>
        <p:xfrm>
          <a:off x="2362200" y="5338763"/>
          <a:ext cx="9144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23" name="Equation" r:id="rId11" imgW="457200" imgH="228600" progId="Equation.3">
                  <p:embed/>
                </p:oleObj>
              </mc:Choice>
              <mc:Fallback>
                <p:oleObj name="Equation" r:id="rId11" imgW="457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338763"/>
                        <a:ext cx="9144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Arrow Connector 16"/>
          <p:cNvCxnSpPr/>
          <p:nvPr/>
        </p:nvCxnSpPr>
        <p:spPr>
          <a:xfrm rot="16200000" flipV="1">
            <a:off x="1447518" y="4115082"/>
            <a:ext cx="847184" cy="38942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 flipV="1">
            <a:off x="1219200" y="4724400"/>
            <a:ext cx="853918" cy="304799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6200000" flipH="1">
            <a:off x="7200901" y="4762500"/>
            <a:ext cx="609601" cy="53340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 flipH="1" flipV="1">
            <a:off x="6774260" y="4274740"/>
            <a:ext cx="929482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>
            <a:off x="6324600" y="47244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 30"/>
          <p:cNvSpPr/>
          <p:nvPr/>
        </p:nvSpPr>
        <p:spPr>
          <a:xfrm rot="5400000">
            <a:off x="2167790" y="4918810"/>
            <a:ext cx="381000" cy="296980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  <a:gd name="connsiteX0" fmla="*/ 914400 w 914401"/>
              <a:gd name="connsiteY0" fmla="*/ 144580 h 296980"/>
              <a:gd name="connsiteX1" fmla="*/ 601779 w 914401"/>
              <a:gd name="connsiteY1" fmla="*/ 289159 h 296980"/>
              <a:gd name="connsiteX2" fmla="*/ 457200 w 914401"/>
              <a:gd name="connsiteY2" fmla="*/ 296980 h 296980"/>
              <a:gd name="connsiteX3" fmla="*/ 312621 w 914401"/>
              <a:gd name="connsiteY3" fmla="*/ 289159 h 296980"/>
              <a:gd name="connsiteX4" fmla="*/ 1 w 914401"/>
              <a:gd name="connsiteY4" fmla="*/ 144579 h 296980"/>
              <a:gd name="connsiteX5" fmla="*/ 0 w 914401"/>
              <a:gd name="connsiteY5" fmla="*/ 144579 h 296980"/>
              <a:gd name="connsiteX6" fmla="*/ 312621 w 914401"/>
              <a:gd name="connsiteY6" fmla="*/ 0 h 296980"/>
              <a:gd name="connsiteX0" fmla="*/ 914400 w 914401"/>
              <a:gd name="connsiteY0" fmla="*/ 144580 h 296980"/>
              <a:gd name="connsiteX1" fmla="*/ 601779 w 914401"/>
              <a:gd name="connsiteY1" fmla="*/ 289159 h 296980"/>
              <a:gd name="connsiteX2" fmla="*/ 457200 w 914401"/>
              <a:gd name="connsiteY2" fmla="*/ 296980 h 296980"/>
              <a:gd name="connsiteX3" fmla="*/ 312621 w 914401"/>
              <a:gd name="connsiteY3" fmla="*/ 289159 h 296980"/>
              <a:gd name="connsiteX4" fmla="*/ 1 w 914401"/>
              <a:gd name="connsiteY4" fmla="*/ 144579 h 296980"/>
              <a:gd name="connsiteX5" fmla="*/ 0 w 914401"/>
              <a:gd name="connsiteY5" fmla="*/ 144579 h 296980"/>
              <a:gd name="connsiteX6" fmla="*/ 312621 w 914401"/>
              <a:gd name="connsiteY6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1" h="296980">
                <a:moveTo>
                  <a:pt x="914400" y="144580"/>
                </a:moveTo>
                <a:cubicBezTo>
                  <a:pt x="834392" y="200653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5001" name="Object 4"/>
          <p:cNvGraphicFramePr>
            <a:graphicFrameLocks noChangeAspect="1"/>
          </p:cNvGraphicFramePr>
          <p:nvPr/>
        </p:nvGraphicFramePr>
        <p:xfrm>
          <a:off x="2032000" y="3433762"/>
          <a:ext cx="3302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24" name="Equation" r:id="rId13" imgW="164880" imgH="228600" progId="Equation.3">
                  <p:embed/>
                </p:oleObj>
              </mc:Choice>
              <mc:Fallback>
                <p:oleObj name="Equation" r:id="rId13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3433762"/>
                        <a:ext cx="3302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3" name="Straight Arrow Connector 32"/>
          <p:cNvCxnSpPr/>
          <p:nvPr/>
        </p:nvCxnSpPr>
        <p:spPr>
          <a:xfrm rot="16200000" flipH="1">
            <a:off x="4610101" y="4762500"/>
            <a:ext cx="609601" cy="53340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648200" y="4739482"/>
            <a:ext cx="838200" cy="21351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Object 2"/>
          <p:cNvGraphicFramePr>
            <a:graphicFrameLocks noChangeAspect="1"/>
          </p:cNvGraphicFramePr>
          <p:nvPr/>
        </p:nvGraphicFramePr>
        <p:xfrm>
          <a:off x="3962400" y="5368925"/>
          <a:ext cx="3302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25" name="Equation" r:id="rId15" imgW="164880" imgH="215640" progId="Equation.3">
                  <p:embed/>
                </p:oleObj>
              </mc:Choice>
              <mc:Fallback>
                <p:oleObj name="Equation" r:id="rId15" imgW="164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5368925"/>
                        <a:ext cx="3302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2"/>
          <p:cNvGraphicFramePr>
            <a:graphicFrameLocks noChangeAspect="1"/>
          </p:cNvGraphicFramePr>
          <p:nvPr/>
        </p:nvGraphicFramePr>
        <p:xfrm>
          <a:off x="3683000" y="3429000"/>
          <a:ext cx="8636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26" name="Equation" r:id="rId17" imgW="431640" imgH="215640" progId="Equation.3">
                  <p:embed/>
                </p:oleObj>
              </mc:Choice>
              <mc:Fallback>
                <p:oleObj name="Equation" r:id="rId17" imgW="4316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3429000"/>
                        <a:ext cx="8636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7" name="Straight Arrow Connector 36"/>
          <p:cNvCxnSpPr/>
          <p:nvPr/>
        </p:nvCxnSpPr>
        <p:spPr>
          <a:xfrm rot="5400000">
            <a:off x="4039394" y="4801394"/>
            <a:ext cx="684212" cy="5334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Object 8"/>
          <p:cNvGraphicFramePr>
            <a:graphicFrameLocks noChangeAspect="1"/>
          </p:cNvGraphicFramePr>
          <p:nvPr/>
        </p:nvGraphicFramePr>
        <p:xfrm>
          <a:off x="3505200" y="4648200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27" name="Equation" r:id="rId19" imgW="152280" imgH="215640" progId="Equation.3">
                  <p:embed/>
                </p:oleObj>
              </mc:Choice>
              <mc:Fallback>
                <p:oleObj name="Equation" r:id="rId19" imgW="152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648200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7"/>
          <p:cNvGraphicFramePr>
            <a:graphicFrameLocks noChangeAspect="1"/>
          </p:cNvGraphicFramePr>
          <p:nvPr/>
        </p:nvGraphicFramePr>
        <p:xfrm>
          <a:off x="4876800" y="5257800"/>
          <a:ext cx="3302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28" name="Equation" r:id="rId20" imgW="164880" imgH="215640" progId="Equation.3">
                  <p:embed/>
                </p:oleObj>
              </mc:Choice>
              <mc:Fallback>
                <p:oleObj name="Equation" r:id="rId20" imgW="164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257800"/>
                        <a:ext cx="330200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0" name="Straight Arrow Connector 39"/>
          <p:cNvCxnSpPr/>
          <p:nvPr/>
        </p:nvCxnSpPr>
        <p:spPr>
          <a:xfrm rot="16200000" flipV="1">
            <a:off x="4038318" y="4115082"/>
            <a:ext cx="847184" cy="38942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0800000" flipV="1">
            <a:off x="3810000" y="4724400"/>
            <a:ext cx="853918" cy="304799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5007" name="Object 15"/>
          <p:cNvGraphicFramePr>
            <a:graphicFrameLocks noChangeAspect="1"/>
          </p:cNvGraphicFramePr>
          <p:nvPr/>
        </p:nvGraphicFramePr>
        <p:xfrm>
          <a:off x="5334000" y="4376737"/>
          <a:ext cx="3556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29" name="Equation" r:id="rId22" imgW="177480" imgH="215640" progId="Equation.3">
                  <p:embed/>
                </p:oleObj>
              </mc:Choice>
              <mc:Fallback>
                <p:oleObj name="Equation" r:id="rId22" imgW="1774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376737"/>
                        <a:ext cx="355600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Freeform 46"/>
          <p:cNvSpPr/>
          <p:nvPr/>
        </p:nvSpPr>
        <p:spPr>
          <a:xfrm rot="20400000">
            <a:off x="4054850" y="4065592"/>
            <a:ext cx="640081" cy="207886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1" h="296980">
                <a:moveTo>
                  <a:pt x="601780" y="0"/>
                </a:moveTo>
                <a:cubicBezTo>
                  <a:pt x="788475" y="20744"/>
                  <a:pt x="914401" y="78982"/>
                  <a:pt x="914400" y="144580"/>
                </a:cubicBezTo>
                <a:cubicBezTo>
                  <a:pt x="914400" y="210178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Arrow Connector 47"/>
          <p:cNvCxnSpPr/>
          <p:nvPr/>
        </p:nvCxnSpPr>
        <p:spPr>
          <a:xfrm rot="16200000" flipV="1">
            <a:off x="6629118" y="4115082"/>
            <a:ext cx="847184" cy="38942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7239000" y="4724400"/>
            <a:ext cx="838200" cy="21351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5400000">
            <a:off x="6630194" y="4786312"/>
            <a:ext cx="684212" cy="5334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5008" name="Object 3"/>
          <p:cNvGraphicFramePr>
            <a:graphicFrameLocks noChangeAspect="1"/>
          </p:cNvGraphicFramePr>
          <p:nvPr/>
        </p:nvGraphicFramePr>
        <p:xfrm>
          <a:off x="6527800" y="5368925"/>
          <a:ext cx="3302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30" name="Equation" r:id="rId24" imgW="164880" imgH="215640" progId="Equation.3">
                  <p:embed/>
                </p:oleObj>
              </mc:Choice>
              <mc:Fallback>
                <p:oleObj name="Equation" r:id="rId24" imgW="164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7800" y="5368925"/>
                        <a:ext cx="3302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09" name="Object 17"/>
          <p:cNvGraphicFramePr>
            <a:graphicFrameLocks noChangeAspect="1"/>
          </p:cNvGraphicFramePr>
          <p:nvPr/>
        </p:nvGraphicFramePr>
        <p:xfrm>
          <a:off x="7950200" y="4376738"/>
          <a:ext cx="3556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31" name="Equation" r:id="rId25" imgW="177480" imgH="215640" progId="Equation.3">
                  <p:embed/>
                </p:oleObj>
              </mc:Choice>
              <mc:Fallback>
                <p:oleObj name="Equation" r:id="rId25" imgW="1774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0200" y="4376738"/>
                        <a:ext cx="355600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0" name="Object 4"/>
          <p:cNvGraphicFramePr>
            <a:graphicFrameLocks noChangeAspect="1"/>
          </p:cNvGraphicFramePr>
          <p:nvPr/>
        </p:nvGraphicFramePr>
        <p:xfrm>
          <a:off x="7239000" y="3433763"/>
          <a:ext cx="3302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32" name="Equation" r:id="rId26" imgW="164880" imgH="228600" progId="Equation.3">
                  <p:embed/>
                </p:oleObj>
              </mc:Choice>
              <mc:Fallback>
                <p:oleObj name="Equation" r:id="rId26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3433763"/>
                        <a:ext cx="3302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1" name="Object 3"/>
          <p:cNvGraphicFramePr>
            <a:graphicFrameLocks noChangeAspect="1"/>
          </p:cNvGraphicFramePr>
          <p:nvPr/>
        </p:nvGraphicFramePr>
        <p:xfrm>
          <a:off x="6019800" y="4267200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33" name="Equation" r:id="rId27" imgW="164880" imgH="228600" progId="Equation.3">
                  <p:embed/>
                </p:oleObj>
              </mc:Choice>
              <mc:Fallback>
                <p:oleObj name="Equation" r:id="rId27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267200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2" name="Object 20"/>
          <p:cNvGraphicFramePr>
            <a:graphicFrameLocks noChangeAspect="1"/>
          </p:cNvGraphicFramePr>
          <p:nvPr/>
        </p:nvGraphicFramePr>
        <p:xfrm>
          <a:off x="7543800" y="5334000"/>
          <a:ext cx="3556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34" name="Equation" r:id="rId28" imgW="177480" imgH="228600" progId="Equation.3">
                  <p:embed/>
                </p:oleObj>
              </mc:Choice>
              <mc:Fallback>
                <p:oleObj name="Equation" r:id="rId28" imgW="177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5334000"/>
                        <a:ext cx="3556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3" name="Object 4"/>
          <p:cNvGraphicFramePr>
            <a:graphicFrameLocks noChangeAspect="1"/>
          </p:cNvGraphicFramePr>
          <p:nvPr/>
        </p:nvGraphicFramePr>
        <p:xfrm>
          <a:off x="6553200" y="3443288"/>
          <a:ext cx="3302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35" name="Equation" r:id="rId30" imgW="164880" imgH="215640" progId="Equation.3">
                  <p:embed/>
                </p:oleObj>
              </mc:Choice>
              <mc:Fallback>
                <p:oleObj name="Equation" r:id="rId30" imgW="164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3443288"/>
                        <a:ext cx="330200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4" name="Object 8"/>
          <p:cNvGraphicFramePr>
            <a:graphicFrameLocks noChangeAspect="1"/>
          </p:cNvGraphicFramePr>
          <p:nvPr/>
        </p:nvGraphicFramePr>
        <p:xfrm>
          <a:off x="2590800" y="4495800"/>
          <a:ext cx="254000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36" name="Equation" r:id="rId32" imgW="126720" imgH="203040" progId="Equation.3">
                  <p:embed/>
                </p:oleObj>
              </mc:Choice>
              <mc:Fallback>
                <p:oleObj name="Equation" r:id="rId32" imgW="1267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495800"/>
                        <a:ext cx="254000" cy="468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5" name="Object 8"/>
          <p:cNvGraphicFramePr>
            <a:graphicFrameLocks noChangeAspect="1"/>
          </p:cNvGraphicFramePr>
          <p:nvPr/>
        </p:nvGraphicFramePr>
        <p:xfrm>
          <a:off x="3733800" y="4067175"/>
          <a:ext cx="2540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37" name="Equation" r:id="rId34" imgW="126720" imgH="177480" progId="Equation.3">
                  <p:embed/>
                </p:oleObj>
              </mc:Choice>
              <mc:Fallback>
                <p:oleObj name="Equation" r:id="rId34" imgW="1267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067175"/>
                        <a:ext cx="254000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6" name="Object 3"/>
          <p:cNvGraphicFramePr>
            <a:graphicFrameLocks noChangeAspect="1"/>
          </p:cNvGraphicFramePr>
          <p:nvPr/>
        </p:nvGraphicFramePr>
        <p:xfrm>
          <a:off x="4000500" y="5891212"/>
          <a:ext cx="1143000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38" name="Equation" r:id="rId36" imgW="571320" imgH="253800" progId="Equation.3">
                  <p:embed/>
                </p:oleObj>
              </mc:Choice>
              <mc:Fallback>
                <p:oleObj name="Equation" r:id="rId36" imgW="5713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0" y="5891212"/>
                        <a:ext cx="1143000" cy="585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7" name="Object 3"/>
          <p:cNvGraphicFramePr>
            <a:graphicFrameLocks noChangeAspect="1"/>
          </p:cNvGraphicFramePr>
          <p:nvPr/>
        </p:nvGraphicFramePr>
        <p:xfrm>
          <a:off x="1447800" y="5891212"/>
          <a:ext cx="1193800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39" name="Equation" r:id="rId38" imgW="596880" imgH="253800" progId="Equation.3">
                  <p:embed/>
                </p:oleObj>
              </mc:Choice>
              <mc:Fallback>
                <p:oleObj name="Equation" r:id="rId38" imgW="5968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891212"/>
                        <a:ext cx="1193800" cy="585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871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Successive Rotations in a Fixed Frame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CA" dirty="0" smtClean="0"/>
              <a:t>Suppose you perform a rotation in frame {0} to obtain {1}.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Then you rotate {1} in frame {0} to obtain {2}.</a:t>
            </a:r>
          </a:p>
          <a:p>
            <a:pPr marL="514350" indent="-514350">
              <a:buNone/>
            </a:pPr>
            <a:endParaRPr lang="en-CA" dirty="0" smtClean="0"/>
          </a:p>
          <a:p>
            <a:pPr marL="514350" indent="-514350">
              <a:buNone/>
            </a:pPr>
            <a:r>
              <a:rPr lang="en-CA" dirty="0" smtClean="0"/>
              <a:t>	What is the orientation of {2} relative to {0}?</a:t>
            </a:r>
            <a:endParaRPr lang="en-US" dirty="0"/>
          </a:p>
        </p:txBody>
      </p:sp>
      <p:graphicFrame>
        <p:nvGraphicFramePr>
          <p:cNvPr id="84994" name="Object 3"/>
          <p:cNvGraphicFramePr>
            <a:graphicFrameLocks noChangeAspect="1"/>
          </p:cNvGraphicFramePr>
          <p:nvPr/>
        </p:nvGraphicFramePr>
        <p:xfrm>
          <a:off x="6705600" y="5873750"/>
          <a:ext cx="8636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4" name="Equation" r:id="rId3" imgW="431640" imgH="228600" progId="Equation.3">
                  <p:embed/>
                </p:oleObj>
              </mc:Choice>
              <mc:Fallback>
                <p:oleObj name="Equation" r:id="rId3" imgW="4316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5873750"/>
                        <a:ext cx="8636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rot="16200000" flipH="1">
            <a:off x="2019301" y="4762500"/>
            <a:ext cx="609601" cy="53340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1592660" y="4274740"/>
            <a:ext cx="929482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838200" y="4267200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5" name="Equation" r:id="rId5" imgW="164880" imgH="228600" progId="Equation.3">
                  <p:embed/>
                </p:oleObj>
              </mc:Choice>
              <mc:Fallback>
                <p:oleObj name="Equation" r:id="rId5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267200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1371600" y="3429000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6" name="Equation" r:id="rId7" imgW="152280" imgH="215640" progId="Equation.3">
                  <p:embed/>
                </p:oleObj>
              </mc:Choice>
              <mc:Fallback>
                <p:oleObj name="Equation" r:id="rId7" imgW="152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429000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rot="10800000">
            <a:off x="1143000" y="47244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8"/>
          <p:cNvGraphicFramePr>
            <a:graphicFrameLocks noChangeAspect="1"/>
          </p:cNvGraphicFramePr>
          <p:nvPr/>
        </p:nvGraphicFramePr>
        <p:xfrm>
          <a:off x="990600" y="4953000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7" name="Equation" r:id="rId9" imgW="152280" imgH="215640" progId="Equation.3">
                  <p:embed/>
                </p:oleObj>
              </mc:Choice>
              <mc:Fallback>
                <p:oleObj name="Equation" r:id="rId9" imgW="152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953000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7"/>
          <p:cNvGraphicFramePr>
            <a:graphicFrameLocks noChangeAspect="1"/>
          </p:cNvGraphicFramePr>
          <p:nvPr/>
        </p:nvGraphicFramePr>
        <p:xfrm>
          <a:off x="2362200" y="5338763"/>
          <a:ext cx="9144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8" name="Equation" r:id="rId11" imgW="457200" imgH="228600" progId="Equation.3">
                  <p:embed/>
                </p:oleObj>
              </mc:Choice>
              <mc:Fallback>
                <p:oleObj name="Equation" r:id="rId11" imgW="457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338763"/>
                        <a:ext cx="9144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Arrow Connector 16"/>
          <p:cNvCxnSpPr/>
          <p:nvPr/>
        </p:nvCxnSpPr>
        <p:spPr>
          <a:xfrm rot="16200000" flipV="1">
            <a:off x="1447518" y="4115082"/>
            <a:ext cx="847184" cy="38942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 flipV="1">
            <a:off x="1219200" y="4724400"/>
            <a:ext cx="853918" cy="304799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6200000" flipH="1">
            <a:off x="7200901" y="4762500"/>
            <a:ext cx="609601" cy="53340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 flipH="1" flipV="1">
            <a:off x="6774260" y="4274740"/>
            <a:ext cx="929482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>
            <a:off x="6324600" y="47244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 30"/>
          <p:cNvSpPr/>
          <p:nvPr/>
        </p:nvSpPr>
        <p:spPr>
          <a:xfrm rot="5400000">
            <a:off x="2167790" y="4918810"/>
            <a:ext cx="381000" cy="296980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  <a:gd name="connsiteX0" fmla="*/ 914400 w 914401"/>
              <a:gd name="connsiteY0" fmla="*/ 144580 h 296980"/>
              <a:gd name="connsiteX1" fmla="*/ 601779 w 914401"/>
              <a:gd name="connsiteY1" fmla="*/ 289159 h 296980"/>
              <a:gd name="connsiteX2" fmla="*/ 457200 w 914401"/>
              <a:gd name="connsiteY2" fmla="*/ 296980 h 296980"/>
              <a:gd name="connsiteX3" fmla="*/ 312621 w 914401"/>
              <a:gd name="connsiteY3" fmla="*/ 289159 h 296980"/>
              <a:gd name="connsiteX4" fmla="*/ 1 w 914401"/>
              <a:gd name="connsiteY4" fmla="*/ 144579 h 296980"/>
              <a:gd name="connsiteX5" fmla="*/ 0 w 914401"/>
              <a:gd name="connsiteY5" fmla="*/ 144579 h 296980"/>
              <a:gd name="connsiteX6" fmla="*/ 312621 w 914401"/>
              <a:gd name="connsiteY6" fmla="*/ 0 h 296980"/>
              <a:gd name="connsiteX0" fmla="*/ 914400 w 914401"/>
              <a:gd name="connsiteY0" fmla="*/ 144580 h 296980"/>
              <a:gd name="connsiteX1" fmla="*/ 601779 w 914401"/>
              <a:gd name="connsiteY1" fmla="*/ 289159 h 296980"/>
              <a:gd name="connsiteX2" fmla="*/ 457200 w 914401"/>
              <a:gd name="connsiteY2" fmla="*/ 296980 h 296980"/>
              <a:gd name="connsiteX3" fmla="*/ 312621 w 914401"/>
              <a:gd name="connsiteY3" fmla="*/ 289159 h 296980"/>
              <a:gd name="connsiteX4" fmla="*/ 1 w 914401"/>
              <a:gd name="connsiteY4" fmla="*/ 144579 h 296980"/>
              <a:gd name="connsiteX5" fmla="*/ 0 w 914401"/>
              <a:gd name="connsiteY5" fmla="*/ 144579 h 296980"/>
              <a:gd name="connsiteX6" fmla="*/ 312621 w 914401"/>
              <a:gd name="connsiteY6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1" h="296980">
                <a:moveTo>
                  <a:pt x="914400" y="144580"/>
                </a:moveTo>
                <a:cubicBezTo>
                  <a:pt x="834392" y="200653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5001" name="Object 4"/>
          <p:cNvGraphicFramePr>
            <a:graphicFrameLocks noChangeAspect="1"/>
          </p:cNvGraphicFramePr>
          <p:nvPr/>
        </p:nvGraphicFramePr>
        <p:xfrm>
          <a:off x="2032000" y="3433762"/>
          <a:ext cx="3302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9" name="Equation" r:id="rId13" imgW="164880" imgH="228600" progId="Equation.3">
                  <p:embed/>
                </p:oleObj>
              </mc:Choice>
              <mc:Fallback>
                <p:oleObj name="Equation" r:id="rId13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3433762"/>
                        <a:ext cx="3302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3" name="Straight Arrow Connector 32"/>
          <p:cNvCxnSpPr/>
          <p:nvPr/>
        </p:nvCxnSpPr>
        <p:spPr>
          <a:xfrm rot="16200000" flipH="1">
            <a:off x="4610101" y="4762500"/>
            <a:ext cx="609601" cy="53340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Object 2"/>
          <p:cNvGraphicFramePr>
            <a:graphicFrameLocks noChangeAspect="1"/>
          </p:cNvGraphicFramePr>
          <p:nvPr/>
        </p:nvGraphicFramePr>
        <p:xfrm>
          <a:off x="4114800" y="5257800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0" name="Equation" r:id="rId15" imgW="152280" imgH="215640" progId="Equation.3">
                  <p:embed/>
                </p:oleObj>
              </mc:Choice>
              <mc:Fallback>
                <p:oleObj name="Equation" r:id="rId15" imgW="152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5257800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2"/>
          <p:cNvGraphicFramePr>
            <a:graphicFrameLocks noChangeAspect="1"/>
          </p:cNvGraphicFramePr>
          <p:nvPr/>
        </p:nvGraphicFramePr>
        <p:xfrm>
          <a:off x="4114800" y="3540125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1" name="Equation" r:id="rId17" imgW="152280" imgH="215640" progId="Equation.3">
                  <p:embed/>
                </p:oleObj>
              </mc:Choice>
              <mc:Fallback>
                <p:oleObj name="Equation" r:id="rId17" imgW="152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540125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7"/>
          <p:cNvGraphicFramePr>
            <a:graphicFrameLocks noChangeAspect="1"/>
          </p:cNvGraphicFramePr>
          <p:nvPr/>
        </p:nvGraphicFramePr>
        <p:xfrm>
          <a:off x="4953000" y="5338763"/>
          <a:ext cx="355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2" name="Equation" r:id="rId19" imgW="177480" imgH="228600" progId="Equation.3">
                  <p:embed/>
                </p:oleObj>
              </mc:Choice>
              <mc:Fallback>
                <p:oleObj name="Equation" r:id="rId19" imgW="177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5338763"/>
                        <a:ext cx="355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07" name="Object 15"/>
          <p:cNvGraphicFramePr>
            <a:graphicFrameLocks noChangeAspect="1"/>
          </p:cNvGraphicFramePr>
          <p:nvPr/>
        </p:nvGraphicFramePr>
        <p:xfrm>
          <a:off x="5219700" y="4038600"/>
          <a:ext cx="3302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3" name="Equation" r:id="rId21" imgW="164880" imgH="215640" progId="Equation.3">
                  <p:embed/>
                </p:oleObj>
              </mc:Choice>
              <mc:Fallback>
                <p:oleObj name="Equation" r:id="rId21" imgW="164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4038600"/>
                        <a:ext cx="330200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Freeform 46"/>
          <p:cNvSpPr/>
          <p:nvPr/>
        </p:nvSpPr>
        <p:spPr>
          <a:xfrm rot="21600000">
            <a:off x="4343400" y="3117922"/>
            <a:ext cx="640081" cy="207886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1" h="296980">
                <a:moveTo>
                  <a:pt x="601780" y="0"/>
                </a:moveTo>
                <a:cubicBezTo>
                  <a:pt x="788475" y="20744"/>
                  <a:pt x="914401" y="78982"/>
                  <a:pt x="914400" y="144580"/>
                </a:cubicBezTo>
                <a:cubicBezTo>
                  <a:pt x="914400" y="210178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Arrow Connector 47"/>
          <p:cNvCxnSpPr/>
          <p:nvPr/>
        </p:nvCxnSpPr>
        <p:spPr>
          <a:xfrm rot="16200000" flipV="1">
            <a:off x="6705318" y="4191282"/>
            <a:ext cx="923384" cy="16082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7239000" y="4572000"/>
            <a:ext cx="838200" cy="1524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5400000">
            <a:off x="6775053" y="4946253"/>
            <a:ext cx="699294" cy="2286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5008" name="Object 3"/>
          <p:cNvGraphicFramePr>
            <a:graphicFrameLocks noChangeAspect="1"/>
          </p:cNvGraphicFramePr>
          <p:nvPr/>
        </p:nvGraphicFramePr>
        <p:xfrm>
          <a:off x="6705600" y="5257800"/>
          <a:ext cx="3302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4" name="Equation" r:id="rId23" imgW="164880" imgH="215640" progId="Equation.3">
                  <p:embed/>
                </p:oleObj>
              </mc:Choice>
              <mc:Fallback>
                <p:oleObj name="Equation" r:id="rId23" imgW="164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5257800"/>
                        <a:ext cx="3302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09" name="Object 17"/>
          <p:cNvGraphicFramePr>
            <a:graphicFrameLocks noChangeAspect="1"/>
          </p:cNvGraphicFramePr>
          <p:nvPr/>
        </p:nvGraphicFramePr>
        <p:xfrm>
          <a:off x="7848600" y="4038600"/>
          <a:ext cx="3556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5" name="Equation" r:id="rId25" imgW="177480" imgH="215640" progId="Equation.3">
                  <p:embed/>
                </p:oleObj>
              </mc:Choice>
              <mc:Fallback>
                <p:oleObj name="Equation" r:id="rId25" imgW="1774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4038600"/>
                        <a:ext cx="355600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0" name="Object 4"/>
          <p:cNvGraphicFramePr>
            <a:graphicFrameLocks noChangeAspect="1"/>
          </p:cNvGraphicFramePr>
          <p:nvPr/>
        </p:nvGraphicFramePr>
        <p:xfrm>
          <a:off x="7239000" y="3433763"/>
          <a:ext cx="3302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6" name="Equation" r:id="rId27" imgW="164880" imgH="228600" progId="Equation.3">
                  <p:embed/>
                </p:oleObj>
              </mc:Choice>
              <mc:Fallback>
                <p:oleObj name="Equation" r:id="rId27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3433763"/>
                        <a:ext cx="3302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1" name="Object 3"/>
          <p:cNvGraphicFramePr>
            <a:graphicFrameLocks noChangeAspect="1"/>
          </p:cNvGraphicFramePr>
          <p:nvPr/>
        </p:nvGraphicFramePr>
        <p:xfrm>
          <a:off x="6019800" y="4267200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7" name="Equation" r:id="rId28" imgW="164880" imgH="228600" progId="Equation.3">
                  <p:embed/>
                </p:oleObj>
              </mc:Choice>
              <mc:Fallback>
                <p:oleObj name="Equation" r:id="rId28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267200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2" name="Object 20"/>
          <p:cNvGraphicFramePr>
            <a:graphicFrameLocks noChangeAspect="1"/>
          </p:cNvGraphicFramePr>
          <p:nvPr/>
        </p:nvGraphicFramePr>
        <p:xfrm>
          <a:off x="7543800" y="5334000"/>
          <a:ext cx="3556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8" name="Equation" r:id="rId29" imgW="177480" imgH="228600" progId="Equation.3">
                  <p:embed/>
                </p:oleObj>
              </mc:Choice>
              <mc:Fallback>
                <p:oleObj name="Equation" r:id="rId29" imgW="177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5334000"/>
                        <a:ext cx="3556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3" name="Object 4"/>
          <p:cNvGraphicFramePr>
            <a:graphicFrameLocks noChangeAspect="1"/>
          </p:cNvGraphicFramePr>
          <p:nvPr/>
        </p:nvGraphicFramePr>
        <p:xfrm>
          <a:off x="6705600" y="3538538"/>
          <a:ext cx="3302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9" name="Equation" r:id="rId31" imgW="164880" imgH="215640" progId="Equation.3">
                  <p:embed/>
                </p:oleObj>
              </mc:Choice>
              <mc:Fallback>
                <p:oleObj name="Equation" r:id="rId31" imgW="164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3538538"/>
                        <a:ext cx="330200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4" name="Object 8"/>
          <p:cNvGraphicFramePr>
            <a:graphicFrameLocks noChangeAspect="1"/>
          </p:cNvGraphicFramePr>
          <p:nvPr/>
        </p:nvGraphicFramePr>
        <p:xfrm>
          <a:off x="2590800" y="4495800"/>
          <a:ext cx="254000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0" name="Equation" r:id="rId33" imgW="126720" imgH="203040" progId="Equation.3">
                  <p:embed/>
                </p:oleObj>
              </mc:Choice>
              <mc:Fallback>
                <p:oleObj name="Equation" r:id="rId33" imgW="1267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495800"/>
                        <a:ext cx="254000" cy="468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5" name="Object 8"/>
          <p:cNvGraphicFramePr>
            <a:graphicFrameLocks noChangeAspect="1"/>
          </p:cNvGraphicFramePr>
          <p:nvPr/>
        </p:nvGraphicFramePr>
        <p:xfrm>
          <a:off x="4013200" y="2943225"/>
          <a:ext cx="2540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1" name="Equation" r:id="rId35" imgW="126720" imgH="177480" progId="Equation.3">
                  <p:embed/>
                </p:oleObj>
              </mc:Choice>
              <mc:Fallback>
                <p:oleObj name="Equation" r:id="rId35" imgW="1267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3200" y="2943225"/>
                        <a:ext cx="254000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6" name="Object 3"/>
          <p:cNvGraphicFramePr>
            <a:graphicFrameLocks noChangeAspect="1"/>
          </p:cNvGraphicFramePr>
          <p:nvPr/>
        </p:nvGraphicFramePr>
        <p:xfrm>
          <a:off x="4051300" y="5905500"/>
          <a:ext cx="1041400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2" name="Equation" r:id="rId37" imgW="520560" imgH="241200" progId="Equation.3">
                  <p:embed/>
                </p:oleObj>
              </mc:Choice>
              <mc:Fallback>
                <p:oleObj name="Equation" r:id="rId37" imgW="5205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1300" y="5905500"/>
                        <a:ext cx="1041400" cy="557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7" name="Object 3"/>
          <p:cNvGraphicFramePr>
            <a:graphicFrameLocks noChangeAspect="1"/>
          </p:cNvGraphicFramePr>
          <p:nvPr/>
        </p:nvGraphicFramePr>
        <p:xfrm>
          <a:off x="1447800" y="5891212"/>
          <a:ext cx="1193800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3" name="Equation" r:id="rId39" imgW="596880" imgH="253800" progId="Equation.3">
                  <p:embed/>
                </p:oleObj>
              </mc:Choice>
              <mc:Fallback>
                <p:oleObj name="Equation" r:id="rId39" imgW="5968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891212"/>
                        <a:ext cx="1193800" cy="585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6" name="Straight Arrow Connector 45"/>
          <p:cNvCxnSpPr/>
          <p:nvPr/>
        </p:nvCxnSpPr>
        <p:spPr>
          <a:xfrm rot="5400000" flipH="1" flipV="1">
            <a:off x="4183460" y="4274740"/>
            <a:ext cx="929482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6039" name="Object 4"/>
          <p:cNvGraphicFramePr>
            <a:graphicFrameLocks noChangeAspect="1"/>
          </p:cNvGraphicFramePr>
          <p:nvPr/>
        </p:nvGraphicFramePr>
        <p:xfrm>
          <a:off x="4648200" y="3429000"/>
          <a:ext cx="3302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4" name="Equation" r:id="rId41" imgW="164880" imgH="228600" progId="Equation.3">
                  <p:embed/>
                </p:oleObj>
              </mc:Choice>
              <mc:Fallback>
                <p:oleObj name="Equation" r:id="rId41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429000"/>
                        <a:ext cx="3302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4" name="Straight Arrow Connector 53"/>
          <p:cNvCxnSpPr/>
          <p:nvPr/>
        </p:nvCxnSpPr>
        <p:spPr>
          <a:xfrm rot="10800000">
            <a:off x="3733800" y="47244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rot="5400000">
            <a:off x="4184253" y="4959747"/>
            <a:ext cx="699294" cy="2286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16200000" flipV="1">
            <a:off x="4114518" y="4191283"/>
            <a:ext cx="923384" cy="16082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6040" name="Object 3"/>
          <p:cNvGraphicFramePr>
            <a:graphicFrameLocks noChangeAspect="1"/>
          </p:cNvGraphicFramePr>
          <p:nvPr/>
        </p:nvGraphicFramePr>
        <p:xfrm>
          <a:off x="3429000" y="4267200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5" name="Equation" r:id="rId42" imgW="164880" imgH="228600" progId="Equation.3">
                  <p:embed/>
                </p:oleObj>
              </mc:Choice>
              <mc:Fallback>
                <p:oleObj name="Equation" r:id="rId42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267200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7" name="Straight Arrow Connector 56"/>
          <p:cNvCxnSpPr/>
          <p:nvPr/>
        </p:nvCxnSpPr>
        <p:spPr>
          <a:xfrm rot="5400000" flipH="1" flipV="1">
            <a:off x="4183460" y="3436540"/>
            <a:ext cx="929482" cy="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V="1">
            <a:off x="4648200" y="4572000"/>
            <a:ext cx="838200" cy="1524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569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Composition of Rotations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CA" dirty="0" smtClean="0"/>
              <a:t>Given a fixed frame {0} and a current frame {1} and</a:t>
            </a:r>
          </a:p>
          <a:p>
            <a:pPr marL="788670" lvl="1" indent="-514350"/>
            <a:r>
              <a:rPr lang="en-CA" dirty="0" smtClean="0"/>
              <a:t>if {2} is obtained by a rotation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in the </a:t>
            </a:r>
            <a:r>
              <a:rPr lang="en-CA" i="1" dirty="0" smtClean="0"/>
              <a:t>current frame</a:t>
            </a:r>
            <a:r>
              <a:rPr lang="en-CA" dirty="0" smtClean="0"/>
              <a:t> {1} then use </a:t>
            </a:r>
            <a:r>
              <a:rPr lang="en-CA" dirty="0" err="1" smtClean="0"/>
              <a:t>postmulitplication</a:t>
            </a:r>
            <a:r>
              <a:rPr lang="en-CA" dirty="0" smtClean="0"/>
              <a:t> to obtain:</a:t>
            </a:r>
          </a:p>
          <a:p>
            <a:pPr marL="514350" indent="-514350"/>
            <a:endParaRPr lang="en-CA" dirty="0" smtClean="0"/>
          </a:p>
          <a:p>
            <a:pPr marL="514350" indent="-514350"/>
            <a:endParaRPr lang="en-CA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CA" dirty="0" smtClean="0"/>
              <a:t>Given a fixed frame {0} and a frame {1} and</a:t>
            </a:r>
          </a:p>
          <a:p>
            <a:pPr marL="788670" lvl="1" indent="-514350"/>
            <a:r>
              <a:rPr lang="en-CA" dirty="0" smtClean="0"/>
              <a:t>if {2} is obtained by a rotation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in the </a:t>
            </a:r>
            <a:r>
              <a:rPr lang="en-CA" i="1" dirty="0" smtClean="0"/>
              <a:t>fixed frame</a:t>
            </a:r>
            <a:r>
              <a:rPr lang="en-CA" dirty="0" smtClean="0"/>
              <a:t> {0} then use </a:t>
            </a:r>
            <a:r>
              <a:rPr lang="en-CA" dirty="0" err="1" smtClean="0"/>
              <a:t>premultiplication</a:t>
            </a:r>
            <a:r>
              <a:rPr lang="en-CA" dirty="0" smtClean="0"/>
              <a:t> to obtain:</a:t>
            </a:r>
            <a:endParaRPr lang="en-US" dirty="0"/>
          </a:p>
        </p:txBody>
      </p:sp>
      <p:graphicFrame>
        <p:nvGraphicFramePr>
          <p:cNvPr id="87042" name="Object 2"/>
          <p:cNvGraphicFramePr>
            <a:graphicFrameLocks noChangeAspect="1"/>
          </p:cNvGraphicFramePr>
          <p:nvPr/>
        </p:nvGraphicFramePr>
        <p:xfrm>
          <a:off x="7670800" y="822325"/>
          <a:ext cx="4064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49" name="Equation" r:id="rId3" imgW="203040" imgH="228600" progId="Equation.3">
                  <p:embed/>
                </p:oleObj>
              </mc:Choice>
              <mc:Fallback>
                <p:oleObj name="Equation" r:id="rId3" imgW="2030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70800" y="822325"/>
                        <a:ext cx="4064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43" name="Object 3"/>
          <p:cNvGraphicFramePr>
            <a:graphicFrameLocks noChangeAspect="1"/>
          </p:cNvGraphicFramePr>
          <p:nvPr/>
        </p:nvGraphicFramePr>
        <p:xfrm>
          <a:off x="3937000" y="4495800"/>
          <a:ext cx="12700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0" name="Equation" r:id="rId5" imgW="634680" imgH="228600" progId="Equation.3">
                  <p:embed/>
                </p:oleObj>
              </mc:Choice>
              <mc:Fallback>
                <p:oleObj name="Equation" r:id="rId5" imgW="6346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7000" y="4495800"/>
                        <a:ext cx="12700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44" name="Object 3"/>
          <p:cNvGraphicFramePr>
            <a:graphicFrameLocks noChangeAspect="1"/>
          </p:cNvGraphicFramePr>
          <p:nvPr/>
        </p:nvGraphicFramePr>
        <p:xfrm>
          <a:off x="2882900" y="2209800"/>
          <a:ext cx="3378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1" name="Equation" r:id="rId7" imgW="1688760" imgH="228600" progId="Equation.3">
                  <p:embed/>
                </p:oleObj>
              </mc:Choice>
              <mc:Fallback>
                <p:oleObj name="Equation" r:id="rId7" imgW="16887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2900" y="2209800"/>
                        <a:ext cx="3378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501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 About a Unit Axis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1600200" y="4648200"/>
          <a:ext cx="7302500" cy="1647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79" name="Equation" r:id="rId3" imgW="3263760" imgH="736560" progId="Equation.3">
                  <p:embed/>
                </p:oleObj>
              </mc:Choice>
              <mc:Fallback>
                <p:oleObj name="Equation" r:id="rId3" imgW="3263760" imgH="736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648200"/>
                        <a:ext cx="7302500" cy="16478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057400" y="3282950"/>
            <a:ext cx="1828800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1135063" y="2361407"/>
            <a:ext cx="1843882" cy="79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981200" y="320675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1143000" y="4273550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0" name="Equation" r:id="rId5" imgW="164880" imgH="228600" progId="Equation.3">
                  <p:embed/>
                </p:oleObj>
              </mc:Choice>
              <mc:Fallback>
                <p:oleObj name="Equation" r:id="rId5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273550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3962400" y="3018631"/>
          <a:ext cx="355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1" name="Equation" r:id="rId7" imgW="177480" imgH="228600" progId="Equation.3">
                  <p:embed/>
                </p:oleObj>
              </mc:Choice>
              <mc:Fallback>
                <p:oleObj name="Equation" r:id="rId7" imgW="177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018631"/>
                        <a:ext cx="355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10800000" flipV="1">
            <a:off x="914400" y="3282952"/>
            <a:ext cx="1143000" cy="11429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1" name="Object 7"/>
          <p:cNvGraphicFramePr>
            <a:graphicFrameLocks noChangeAspect="1"/>
          </p:cNvGraphicFramePr>
          <p:nvPr/>
        </p:nvGraphicFramePr>
        <p:xfrm>
          <a:off x="2133600" y="996950"/>
          <a:ext cx="3302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2" name="Equation" r:id="rId9" imgW="164880" imgH="228600" progId="Equation.3">
                  <p:embed/>
                </p:oleObj>
              </mc:Choice>
              <mc:Fallback>
                <p:oleObj name="Equation" r:id="rId9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996950"/>
                        <a:ext cx="3302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" name="Straight Arrow Connector 24"/>
          <p:cNvCxnSpPr/>
          <p:nvPr/>
        </p:nvCxnSpPr>
        <p:spPr>
          <a:xfrm rot="5400000" flipH="1" flipV="1">
            <a:off x="1749425" y="2517775"/>
            <a:ext cx="1073150" cy="4572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3" name="Object 9"/>
          <p:cNvGraphicFramePr>
            <a:graphicFrameLocks noChangeAspect="1"/>
          </p:cNvGraphicFramePr>
          <p:nvPr/>
        </p:nvGraphicFramePr>
        <p:xfrm>
          <a:off x="1066800" y="3362325"/>
          <a:ext cx="3302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3" name="Equation" r:id="rId11" imgW="164880" imgH="228600" progId="Equation.3">
                  <p:embed/>
                </p:oleObj>
              </mc:Choice>
              <mc:Fallback>
                <p:oleObj name="Equation" r:id="rId11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362325"/>
                        <a:ext cx="330200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7" name="Straight Connector 26"/>
          <p:cNvCxnSpPr/>
          <p:nvPr/>
        </p:nvCxnSpPr>
        <p:spPr>
          <a:xfrm rot="5400000">
            <a:off x="1749425" y="2974975"/>
            <a:ext cx="153035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 flipH="1" flipV="1">
            <a:off x="2514600" y="3282950"/>
            <a:ext cx="45720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600200" y="3740150"/>
            <a:ext cx="9144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6200000" flipH="1">
            <a:off x="2054225" y="1755775"/>
            <a:ext cx="46355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8074" name="Object 10"/>
          <p:cNvGraphicFramePr>
            <a:graphicFrameLocks noChangeAspect="1"/>
          </p:cNvGraphicFramePr>
          <p:nvPr/>
        </p:nvGraphicFramePr>
        <p:xfrm>
          <a:off x="2844800" y="2722563"/>
          <a:ext cx="355600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4" name="Equation" r:id="rId13" imgW="177480" imgH="241200" progId="Equation.3">
                  <p:embed/>
                </p:oleObj>
              </mc:Choice>
              <mc:Fallback>
                <p:oleObj name="Equation" r:id="rId13" imgW="1774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4800" y="2722563"/>
                        <a:ext cx="355600" cy="560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75" name="Object 11"/>
          <p:cNvGraphicFramePr>
            <a:graphicFrameLocks noChangeAspect="1"/>
          </p:cNvGraphicFramePr>
          <p:nvPr/>
        </p:nvGraphicFramePr>
        <p:xfrm>
          <a:off x="1574800" y="1468438"/>
          <a:ext cx="3302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5" name="Equation" r:id="rId15" imgW="164880" imgH="215640" progId="Equation.3">
                  <p:embed/>
                </p:oleObj>
              </mc:Choice>
              <mc:Fallback>
                <p:oleObj name="Equation" r:id="rId15" imgW="164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4800" y="1468438"/>
                        <a:ext cx="330200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76" name="Object 12"/>
          <p:cNvGraphicFramePr>
            <a:graphicFrameLocks noChangeAspect="1"/>
          </p:cNvGraphicFramePr>
          <p:nvPr/>
        </p:nvGraphicFramePr>
        <p:xfrm>
          <a:off x="2590800" y="1758950"/>
          <a:ext cx="2540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6" name="Equation" r:id="rId17" imgW="126720" imgH="215640" progId="Equation.3">
                  <p:embed/>
                </p:oleObj>
              </mc:Choice>
              <mc:Fallback>
                <p:oleObj name="Equation" r:id="rId17" imgW="1267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758950"/>
                        <a:ext cx="2540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79" name="Object 15"/>
          <p:cNvGraphicFramePr>
            <a:graphicFrameLocks noChangeAspect="1"/>
          </p:cNvGraphicFramePr>
          <p:nvPr/>
        </p:nvGraphicFramePr>
        <p:xfrm>
          <a:off x="5969000" y="2686050"/>
          <a:ext cx="1651000" cy="15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7" name="Equation" r:id="rId19" imgW="825480" imgH="685800" progId="Equation.3">
                  <p:embed/>
                </p:oleObj>
              </mc:Choice>
              <mc:Fallback>
                <p:oleObj name="Equation" r:id="rId19" imgW="82548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9000" y="2686050"/>
                        <a:ext cx="1651000" cy="158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8060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Rigid Body Transformations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1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Homogeneous Representation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translation represented by a vector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vector addition</a:t>
            </a:r>
          </a:p>
          <a:p>
            <a:r>
              <a:rPr lang="en-US" dirty="0" smtClean="0"/>
              <a:t>rotation represented by a matrix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matrix-matrix and matrix-vector multiplication</a:t>
            </a:r>
          </a:p>
          <a:p>
            <a:r>
              <a:rPr lang="en-US" dirty="0" smtClean="0"/>
              <a:t>convenient to have a uniform representation of translation and rotation</a:t>
            </a:r>
          </a:p>
          <a:p>
            <a:pPr lvl="1"/>
            <a:r>
              <a:rPr lang="en-US" dirty="0" smtClean="0"/>
              <a:t>obviously vector addition will not work for rotation</a:t>
            </a:r>
          </a:p>
          <a:p>
            <a:pPr lvl="1"/>
            <a:r>
              <a:rPr lang="en-US" dirty="0" smtClean="0"/>
              <a:t>can we use matrix multiplication to represent translation?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370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Robotic Manipulators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a robotic manipulator is a kinematic chain</a:t>
            </a:r>
          </a:p>
          <a:p>
            <a:pPr lvl="1"/>
            <a:r>
              <a:rPr lang="en-CA" dirty="0" smtClean="0"/>
              <a:t>i.e. an assembly of pairs of rigid bodies that can move respect to one another via a mechanical constraint</a:t>
            </a:r>
          </a:p>
          <a:p>
            <a:r>
              <a:rPr lang="en-CA" dirty="0" smtClean="0"/>
              <a:t>the rigid bodies are called </a:t>
            </a:r>
            <a:r>
              <a:rPr lang="en-CA" i="1" dirty="0" smtClean="0"/>
              <a:t>links</a:t>
            </a:r>
          </a:p>
          <a:p>
            <a:r>
              <a:rPr lang="en-CA" dirty="0" smtClean="0"/>
              <a:t>the mechanical constraints are called </a:t>
            </a:r>
            <a:r>
              <a:rPr lang="en-CA" i="1" dirty="0" smtClean="0"/>
              <a:t>joints</a:t>
            </a:r>
            <a:endParaRPr lang="en-US" i="1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Symbolic Representation of Manipulators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69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Homogeneous Representation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moving a point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/>
              <a:t>  by a translation vector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/>
              <a:t> </a:t>
            </a:r>
          </a:p>
        </p:txBody>
      </p:sp>
      <p:graphicFrame>
        <p:nvGraphicFramePr>
          <p:cNvPr id="107522" name="Object 2"/>
          <p:cNvGraphicFramePr>
            <a:graphicFrameLocks noChangeAspect="1"/>
          </p:cNvGraphicFramePr>
          <p:nvPr/>
        </p:nvGraphicFramePr>
        <p:xfrm>
          <a:off x="2235200" y="1635125"/>
          <a:ext cx="3962400" cy="164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94" name="Equation" r:id="rId3" imgW="1981080" imgH="711000" progId="Equation.3">
                  <p:embed/>
                </p:oleObj>
              </mc:Choice>
              <mc:Fallback>
                <p:oleObj name="Equation" r:id="rId3" imgW="198108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5200" y="1635125"/>
                        <a:ext cx="3962400" cy="164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3" name="Object 3"/>
          <p:cNvGraphicFramePr>
            <a:graphicFrameLocks noChangeAspect="1"/>
          </p:cNvGraphicFramePr>
          <p:nvPr/>
        </p:nvGraphicFramePr>
        <p:xfrm>
          <a:off x="2603500" y="3768725"/>
          <a:ext cx="3479800" cy="164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95" name="Equation" r:id="rId5" imgW="1739880" imgH="711000" progId="Equation.3">
                  <p:embed/>
                </p:oleObj>
              </mc:Choice>
              <mc:Fallback>
                <p:oleObj name="Equation" r:id="rId5" imgW="173988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3500" y="3768725"/>
                        <a:ext cx="3479800" cy="164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11515" y="5867400"/>
            <a:ext cx="7520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 possible as matrix-vector multiplication always leaves the origin unchanged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58595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Homogeneous Representation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an augmented vector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/>
              <a:t> and an augmented matrix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/>
              <a:t> </a:t>
            </a:r>
          </a:p>
        </p:txBody>
      </p:sp>
      <p:graphicFrame>
        <p:nvGraphicFramePr>
          <p:cNvPr id="107523" name="Object 3"/>
          <p:cNvGraphicFramePr>
            <a:graphicFrameLocks noChangeAspect="1"/>
          </p:cNvGraphicFramePr>
          <p:nvPr/>
        </p:nvGraphicFramePr>
        <p:xfrm>
          <a:off x="4673600" y="1471612"/>
          <a:ext cx="2514600" cy="210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18" name="Equation" r:id="rId3" imgW="1257120" imgH="914400" progId="Equation.3">
                  <p:embed/>
                </p:oleObj>
              </mc:Choice>
              <mc:Fallback>
                <p:oleObj name="Equation" r:id="rId3" imgW="125712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3600" y="1471612"/>
                        <a:ext cx="2514600" cy="2109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548" name="Object 4"/>
          <p:cNvGraphicFramePr>
            <a:graphicFrameLocks noChangeAspect="1"/>
          </p:cNvGraphicFramePr>
          <p:nvPr/>
        </p:nvGraphicFramePr>
        <p:xfrm>
          <a:off x="2501900" y="1447800"/>
          <a:ext cx="1320800" cy="211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19" name="Equation" r:id="rId5" imgW="660240" imgH="914400" progId="Equation.3">
                  <p:embed/>
                </p:oleObj>
              </mc:Choice>
              <mc:Fallback>
                <p:oleObj name="Equation" r:id="rId5" imgW="66024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1900" y="1447800"/>
                        <a:ext cx="1320800" cy="2111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549" name="Object 5"/>
          <p:cNvGraphicFramePr>
            <a:graphicFrameLocks noChangeAspect="1"/>
          </p:cNvGraphicFramePr>
          <p:nvPr/>
        </p:nvGraphicFramePr>
        <p:xfrm>
          <a:off x="2133600" y="4062412"/>
          <a:ext cx="4851400" cy="210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20" name="Equation" r:id="rId7" imgW="2425680" imgH="914400" progId="Equation.3">
                  <p:embed/>
                </p:oleObj>
              </mc:Choice>
              <mc:Fallback>
                <p:oleObj name="Equation" r:id="rId7" imgW="242568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062412"/>
                        <a:ext cx="4851400" cy="2109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454595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Homogeneous Representation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augmented form of a rotation matrix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3x3</a:t>
            </a:r>
            <a:r>
              <a:rPr lang="en-US" dirty="0" smtClean="0"/>
              <a:t> </a:t>
            </a:r>
          </a:p>
        </p:txBody>
      </p:sp>
      <p:graphicFrame>
        <p:nvGraphicFramePr>
          <p:cNvPr id="107523" name="Object 3"/>
          <p:cNvGraphicFramePr>
            <a:graphicFrameLocks noChangeAspect="1"/>
          </p:cNvGraphicFramePr>
          <p:nvPr/>
        </p:nvGraphicFramePr>
        <p:xfrm>
          <a:off x="3124200" y="1447800"/>
          <a:ext cx="2895600" cy="211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42" name="Equation" r:id="rId3" imgW="1447560" imgH="914400" progId="Equation.3">
                  <p:embed/>
                </p:oleObj>
              </mc:Choice>
              <mc:Fallback>
                <p:oleObj name="Equation" r:id="rId3" imgW="144756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447800"/>
                        <a:ext cx="2895600" cy="2111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573" name="Object 3"/>
          <p:cNvGraphicFramePr>
            <a:graphicFrameLocks noChangeAspect="1"/>
          </p:cNvGraphicFramePr>
          <p:nvPr/>
        </p:nvGraphicFramePr>
        <p:xfrm>
          <a:off x="1943100" y="3886200"/>
          <a:ext cx="5257800" cy="211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43" name="Equation" r:id="rId5" imgW="2628720" imgH="914400" progId="Equation.3">
                  <p:embed/>
                </p:oleObj>
              </mc:Choice>
              <mc:Fallback>
                <p:oleObj name="Equation" r:id="rId5" imgW="262872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3100" y="3886200"/>
                        <a:ext cx="5257800" cy="2111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229006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Rigid Body Transformations in 3D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209800" y="3429000"/>
            <a:ext cx="914400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1713706" y="2933700"/>
            <a:ext cx="99139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21336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3962400" y="5105400"/>
          <a:ext cx="304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66" name="Equation" r:id="rId3" imgW="152280" imgH="164880" progId="Equation.3">
                  <p:embed/>
                </p:oleObj>
              </mc:Choice>
              <mc:Fallback>
                <p:oleObj name="Equation" r:id="rId3" imgW="15228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5105400"/>
                        <a:ext cx="3048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10800000" flipV="1">
            <a:off x="1524000" y="3429002"/>
            <a:ext cx="685800" cy="6095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cxnSpLocks/>
          </p:cNvCxnSpPr>
          <p:nvPr/>
        </p:nvCxnSpPr>
        <p:spPr>
          <a:xfrm flipV="1">
            <a:off x="4800600" y="1752600"/>
            <a:ext cx="762000" cy="60960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cxnSpLocks/>
          </p:cNvCxnSpPr>
          <p:nvPr/>
        </p:nvCxnSpPr>
        <p:spPr>
          <a:xfrm rot="16200000" flipV="1">
            <a:off x="4190205" y="1753395"/>
            <a:ext cx="915196" cy="30400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>
            <a:spLocks/>
          </p:cNvSpPr>
          <p:nvPr/>
        </p:nvSpPr>
        <p:spPr>
          <a:xfrm>
            <a:off x="4724400" y="2286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>
            <a:cxnSpLocks/>
          </p:cNvCxnSpPr>
          <p:nvPr/>
        </p:nvCxnSpPr>
        <p:spPr>
          <a:xfrm>
            <a:off x="4800600" y="2362202"/>
            <a:ext cx="914400" cy="15239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>
            <a:off x="6286501" y="4762501"/>
            <a:ext cx="761998" cy="762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6704806" y="3886200"/>
            <a:ext cx="610394" cy="534196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6629400" y="4343400"/>
            <a:ext cx="152400" cy="152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Arrow Connector 40"/>
          <p:cNvCxnSpPr/>
          <p:nvPr/>
        </p:nvCxnSpPr>
        <p:spPr>
          <a:xfrm rot="10800000">
            <a:off x="5867400" y="4267200"/>
            <a:ext cx="838200" cy="152402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4191000" y="4876800"/>
            <a:ext cx="152400" cy="152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Arrow Connector 56"/>
          <p:cNvCxnSpPr>
            <a:endCxn id="30" idx="3"/>
          </p:cNvCxnSpPr>
          <p:nvPr/>
        </p:nvCxnSpPr>
        <p:spPr>
          <a:xfrm flipV="1">
            <a:off x="2209800" y="2416082"/>
            <a:ext cx="2536918" cy="1012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cxnSpLocks/>
            <a:endCxn id="40" idx="0"/>
          </p:cNvCxnSpPr>
          <p:nvPr/>
        </p:nvCxnSpPr>
        <p:spPr>
          <a:xfrm rot="16200000" flipH="1">
            <a:off x="4762500" y="2400300"/>
            <a:ext cx="1981200" cy="190500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6" name="Object 12"/>
          <p:cNvGraphicFramePr>
            <a:graphicFrameLocks noChangeAspect="1"/>
          </p:cNvGraphicFramePr>
          <p:nvPr/>
        </p:nvGraphicFramePr>
        <p:xfrm>
          <a:off x="3276600" y="2292350"/>
          <a:ext cx="4318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67" name="Equation" r:id="rId5" imgW="215640" imgH="228600" progId="Equation.3">
                  <p:embed/>
                </p:oleObj>
              </mc:Choice>
              <mc:Fallback>
                <p:oleObj name="Equation" r:id="rId5" imgW="2156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292350"/>
                        <a:ext cx="4318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7" name="Object 13"/>
          <p:cNvGraphicFramePr>
            <a:graphicFrameLocks noChangeAspect="1"/>
          </p:cNvGraphicFramePr>
          <p:nvPr/>
        </p:nvGraphicFramePr>
        <p:xfrm>
          <a:off x="5842000" y="2901950"/>
          <a:ext cx="4318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68" name="Equation" r:id="rId7" imgW="215640" imgH="228600" progId="Equation.3">
                  <p:embed/>
                </p:oleObj>
              </mc:Choice>
              <mc:Fallback>
                <p:oleObj name="Equation" r:id="rId7" imgW="2156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0" y="2901950"/>
                        <a:ext cx="4318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TextBox 60"/>
          <p:cNvSpPr txBox="1"/>
          <p:nvPr/>
        </p:nvSpPr>
        <p:spPr>
          <a:xfrm>
            <a:off x="1524000" y="3059668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050703" y="19812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{1}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096000" y="44196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{2}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77703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Rigid Body Transformations in 3D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74</a:t>
            </a:fld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US" dirty="0" smtClean="0"/>
              <a:t> is a rotated and translated relative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{0}</a:t>
            </a:r>
          </a:p>
          <a:p>
            <a:r>
              <a:rPr lang="en-US" dirty="0" smtClean="0"/>
              <a:t>what is the pose (the orientation and position) of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US" dirty="0" smtClean="0"/>
              <a:t> expressed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US" dirty="0" smtClean="0"/>
              <a:t> ?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209800" y="5181600"/>
            <a:ext cx="914400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1713706" y="4686300"/>
            <a:ext cx="99139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2133600" y="5105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rot="10800000" flipV="1">
            <a:off x="1524000" y="5181602"/>
            <a:ext cx="685800" cy="6095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cxnSpLocks/>
          </p:cNvCxnSpPr>
          <p:nvPr/>
        </p:nvCxnSpPr>
        <p:spPr>
          <a:xfrm flipV="1">
            <a:off x="4800600" y="3505200"/>
            <a:ext cx="762000" cy="60960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cxnSpLocks/>
          </p:cNvCxnSpPr>
          <p:nvPr/>
        </p:nvCxnSpPr>
        <p:spPr>
          <a:xfrm rot="16200000" flipV="1">
            <a:off x="4190205" y="3505995"/>
            <a:ext cx="915196" cy="30400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>
            <a:spLocks/>
          </p:cNvSpPr>
          <p:nvPr/>
        </p:nvSpPr>
        <p:spPr>
          <a:xfrm>
            <a:off x="4724400" y="4038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>
            <a:cxnSpLocks/>
          </p:cNvCxnSpPr>
          <p:nvPr/>
        </p:nvCxnSpPr>
        <p:spPr>
          <a:xfrm>
            <a:off x="4800600" y="4114802"/>
            <a:ext cx="914400" cy="15239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endCxn id="30" idx="3"/>
          </p:cNvCxnSpPr>
          <p:nvPr/>
        </p:nvCxnSpPr>
        <p:spPr>
          <a:xfrm flipV="1">
            <a:off x="2209800" y="4168682"/>
            <a:ext cx="2536918" cy="1012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6" name="Object 12"/>
          <p:cNvGraphicFramePr>
            <a:graphicFrameLocks noChangeAspect="1"/>
          </p:cNvGraphicFramePr>
          <p:nvPr/>
        </p:nvGraphicFramePr>
        <p:xfrm>
          <a:off x="3352800" y="4103688"/>
          <a:ext cx="2794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90" name="Equation" r:id="rId3" imgW="139680" imgH="177480" progId="Equation.3">
                  <p:embed/>
                </p:oleObj>
              </mc:Choice>
              <mc:Fallback>
                <p:oleObj name="Equation" r:id="rId3" imgW="13968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103688"/>
                        <a:ext cx="279400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TextBox 60"/>
          <p:cNvSpPr txBox="1"/>
          <p:nvPr/>
        </p:nvSpPr>
        <p:spPr>
          <a:xfrm>
            <a:off x="1524000" y="4812268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050703" y="37338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{1}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0597" name="Object 12"/>
          <p:cNvGraphicFramePr>
            <a:graphicFrameLocks noChangeAspect="1"/>
          </p:cNvGraphicFramePr>
          <p:nvPr/>
        </p:nvGraphicFramePr>
        <p:xfrm>
          <a:off x="4165600" y="2286000"/>
          <a:ext cx="8128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91" name="Equation" r:id="rId5" imgW="406080" imgH="228600" progId="Equation.3">
                  <p:embed/>
                </p:oleObj>
              </mc:Choice>
              <mc:Fallback>
                <p:oleObj name="Equation" r:id="rId5" imgW="4060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5600" y="2286000"/>
                        <a:ext cx="8128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525460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Straight Arrow Connector 41"/>
          <p:cNvCxnSpPr/>
          <p:nvPr/>
        </p:nvCxnSpPr>
        <p:spPr>
          <a:xfrm flipV="1">
            <a:off x="7467600" y="4800600"/>
            <a:ext cx="914400" cy="2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5400000" flipH="1" flipV="1">
            <a:off x="6971506" y="4305300"/>
            <a:ext cx="991396" cy="796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7391400" y="4724400"/>
            <a:ext cx="152400" cy="1524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 rot="10800000" flipV="1">
            <a:off x="6781800" y="4800602"/>
            <a:ext cx="685800" cy="609598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Rigid Body Transformations in 3D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75</a:t>
            </a:fld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we use the moving frame interpretation (</a:t>
            </a:r>
            <a:r>
              <a:rPr lang="en-US" dirty="0" err="1" smtClean="0"/>
              <a:t>postmultiply</a:t>
            </a:r>
            <a:r>
              <a:rPr lang="en-US" dirty="0" smtClean="0"/>
              <a:t> transformation matrices)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translate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US" dirty="0" smtClean="0"/>
              <a:t> to get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{0’}</a:t>
            </a:r>
            <a:r>
              <a:rPr lang="en-US" dirty="0" smtClean="0"/>
              <a:t> 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and then rotate in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{0’}</a:t>
            </a:r>
            <a:r>
              <a:rPr lang="en-US" dirty="0" smtClean="0"/>
              <a:t> to get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876800" y="5867400"/>
            <a:ext cx="914400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4380706" y="5372100"/>
            <a:ext cx="99139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800600" y="5791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rot="10800000" flipV="1">
            <a:off x="4191000" y="5867402"/>
            <a:ext cx="685800" cy="6095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cxnSpLocks/>
          </p:cNvCxnSpPr>
          <p:nvPr/>
        </p:nvCxnSpPr>
        <p:spPr>
          <a:xfrm flipV="1">
            <a:off x="7467600" y="4191000"/>
            <a:ext cx="762000" cy="60960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cxnSpLocks/>
          </p:cNvCxnSpPr>
          <p:nvPr/>
        </p:nvCxnSpPr>
        <p:spPr>
          <a:xfrm rot="16200000" flipV="1">
            <a:off x="6857205" y="4191795"/>
            <a:ext cx="915196" cy="30400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>
            <a:spLocks/>
          </p:cNvSpPr>
          <p:nvPr/>
        </p:nvSpPr>
        <p:spPr>
          <a:xfrm>
            <a:off x="7391400" y="4724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>
            <a:cxnSpLocks/>
          </p:cNvCxnSpPr>
          <p:nvPr/>
        </p:nvCxnSpPr>
        <p:spPr>
          <a:xfrm>
            <a:off x="7467600" y="4800602"/>
            <a:ext cx="914400" cy="15239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endCxn id="30" idx="3"/>
          </p:cNvCxnSpPr>
          <p:nvPr/>
        </p:nvCxnSpPr>
        <p:spPr>
          <a:xfrm flipV="1">
            <a:off x="4876800" y="4854482"/>
            <a:ext cx="2536918" cy="1012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6" name="Object 12"/>
          <p:cNvGraphicFramePr>
            <a:graphicFrameLocks noChangeAspect="1"/>
          </p:cNvGraphicFramePr>
          <p:nvPr/>
        </p:nvGraphicFramePr>
        <p:xfrm>
          <a:off x="6019800" y="4789488"/>
          <a:ext cx="2794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14" name="Equation" r:id="rId3" imgW="139680" imgH="177480" progId="Equation.3">
                  <p:embed/>
                </p:oleObj>
              </mc:Choice>
              <mc:Fallback>
                <p:oleObj name="Equation" r:id="rId3" imgW="13968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789488"/>
                        <a:ext cx="279400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TextBox 60"/>
          <p:cNvSpPr txBox="1"/>
          <p:nvPr/>
        </p:nvSpPr>
        <p:spPr>
          <a:xfrm>
            <a:off x="4191000" y="5498068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543800" y="48768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{1}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0597" name="Object 12"/>
          <p:cNvGraphicFramePr>
            <a:graphicFrameLocks noChangeAspect="1"/>
          </p:cNvGraphicFramePr>
          <p:nvPr/>
        </p:nvGraphicFramePr>
        <p:xfrm>
          <a:off x="6261100" y="1625600"/>
          <a:ext cx="4826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15" name="Equation" r:id="rId5" imgW="241200" imgH="253800" progId="Equation.3">
                  <p:embed/>
                </p:oleObj>
              </mc:Choice>
              <mc:Fallback>
                <p:oleObj name="Equation" r:id="rId5" imgW="2412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1100" y="1625600"/>
                        <a:ext cx="482600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Arrow Connector 19"/>
          <p:cNvCxnSpPr/>
          <p:nvPr/>
        </p:nvCxnSpPr>
        <p:spPr>
          <a:xfrm flipV="1">
            <a:off x="1219200" y="4648200"/>
            <a:ext cx="914400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 flipH="1" flipV="1">
            <a:off x="723106" y="4152900"/>
            <a:ext cx="99139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1143000" y="45720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rot="10800000" flipV="1">
            <a:off x="533400" y="4648202"/>
            <a:ext cx="685800" cy="6095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1219200" y="3635282"/>
            <a:ext cx="2536918" cy="1012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Object 12"/>
          <p:cNvGraphicFramePr>
            <a:graphicFrameLocks noChangeAspect="1"/>
          </p:cNvGraphicFramePr>
          <p:nvPr/>
        </p:nvGraphicFramePr>
        <p:xfrm>
          <a:off x="2362200" y="3568699"/>
          <a:ext cx="2794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16" name="Equation" r:id="rId7" imgW="139680" imgH="177480" progId="Equation.3">
                  <p:embed/>
                </p:oleObj>
              </mc:Choice>
              <mc:Fallback>
                <p:oleObj name="Equation" r:id="rId7" imgW="13968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3568699"/>
                        <a:ext cx="279400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533400" y="4278868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3810000" y="3657599"/>
            <a:ext cx="914400" cy="2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 flipH="1" flipV="1">
            <a:off x="3313906" y="3162299"/>
            <a:ext cx="991396" cy="796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3733800" y="3581399"/>
            <a:ext cx="152400" cy="1524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/>
          <p:cNvCxnSpPr/>
          <p:nvPr/>
        </p:nvCxnSpPr>
        <p:spPr>
          <a:xfrm rot="10800000" flipV="1">
            <a:off x="3124200" y="3657601"/>
            <a:ext cx="685800" cy="609598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124200" y="3288267"/>
            <a:ext cx="59824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{0’}</a:t>
            </a:r>
            <a:endParaRPr lang="en-US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781800" y="4495800"/>
            <a:ext cx="59824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{0’}</a:t>
            </a:r>
            <a:endParaRPr lang="en-US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09600" y="5562600"/>
            <a:ext cx="77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Step 1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3352800" y="6096000"/>
            <a:ext cx="77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Step 2</a:t>
            </a:r>
            <a:endParaRPr lang="en-US" dirty="0"/>
          </a:p>
        </p:txBody>
      </p:sp>
      <p:graphicFrame>
        <p:nvGraphicFramePr>
          <p:cNvPr id="111621" name="Object 12"/>
          <p:cNvGraphicFramePr>
            <a:graphicFrameLocks noChangeAspect="1"/>
          </p:cNvGraphicFramePr>
          <p:nvPr/>
        </p:nvGraphicFramePr>
        <p:xfrm>
          <a:off x="6248400" y="2133600"/>
          <a:ext cx="9144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17" name="Equation" r:id="rId9" imgW="457200" imgH="253800" progId="Equation.3">
                  <p:embed/>
                </p:oleObj>
              </mc:Choice>
              <mc:Fallback>
                <p:oleObj name="Equation" r:id="rId9" imgW="4572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2133600"/>
                        <a:ext cx="914400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602691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Rigid Body Transformations in 3D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76</a:t>
            </a:fld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we use the fixed frame interpretation (</a:t>
            </a:r>
            <a:r>
              <a:rPr lang="en-US" dirty="0" err="1" smtClean="0"/>
              <a:t>premultiply</a:t>
            </a:r>
            <a:r>
              <a:rPr lang="en-US" dirty="0" smtClean="0"/>
              <a:t> transformation matrices)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rotate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US" dirty="0" smtClean="0"/>
              <a:t> to get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{0’}</a:t>
            </a:r>
            <a:r>
              <a:rPr lang="en-US" dirty="0" smtClean="0"/>
              <a:t> 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and then translate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{0} </a:t>
            </a:r>
            <a:r>
              <a:rPr lang="en-US" dirty="0" smtClean="0"/>
              <a:t>in to get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876800" y="5867400"/>
            <a:ext cx="914400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4380706" y="5372100"/>
            <a:ext cx="99139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800600" y="5791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rot="10800000" flipV="1">
            <a:off x="4191000" y="5867402"/>
            <a:ext cx="685800" cy="6095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cxnSpLocks/>
          </p:cNvCxnSpPr>
          <p:nvPr/>
        </p:nvCxnSpPr>
        <p:spPr>
          <a:xfrm flipV="1">
            <a:off x="1219200" y="4038599"/>
            <a:ext cx="762000" cy="609602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cxnSpLocks/>
          </p:cNvCxnSpPr>
          <p:nvPr/>
        </p:nvCxnSpPr>
        <p:spPr>
          <a:xfrm rot="16200000" flipV="1">
            <a:off x="608805" y="4039394"/>
            <a:ext cx="915196" cy="304006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>
            <a:spLocks/>
          </p:cNvSpPr>
          <p:nvPr/>
        </p:nvSpPr>
        <p:spPr>
          <a:xfrm>
            <a:off x="1143000" y="4571999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>
            <a:cxnSpLocks/>
          </p:cNvCxnSpPr>
          <p:nvPr/>
        </p:nvCxnSpPr>
        <p:spPr>
          <a:xfrm>
            <a:off x="1219200" y="4648201"/>
            <a:ext cx="914400" cy="152398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4876800" y="4854480"/>
            <a:ext cx="2536918" cy="1012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6" name="Object 12"/>
          <p:cNvGraphicFramePr>
            <a:graphicFrameLocks noChangeAspect="1"/>
          </p:cNvGraphicFramePr>
          <p:nvPr/>
        </p:nvGraphicFramePr>
        <p:xfrm>
          <a:off x="6019800" y="4789488"/>
          <a:ext cx="2794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38" name="Equation" r:id="rId3" imgW="139680" imgH="177480" progId="Equation.3">
                  <p:embed/>
                </p:oleObj>
              </mc:Choice>
              <mc:Fallback>
                <p:oleObj name="Equation" r:id="rId3" imgW="13968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789488"/>
                        <a:ext cx="279400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TextBox 60"/>
          <p:cNvSpPr txBox="1"/>
          <p:nvPr/>
        </p:nvSpPr>
        <p:spPr>
          <a:xfrm>
            <a:off x="4191000" y="5498068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0597" name="Object 12"/>
          <p:cNvGraphicFramePr>
            <a:graphicFrameLocks noChangeAspect="1"/>
          </p:cNvGraphicFramePr>
          <p:nvPr/>
        </p:nvGraphicFramePr>
        <p:xfrm>
          <a:off x="6781800" y="1676400"/>
          <a:ext cx="30480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39" name="Equation" r:id="rId5" imgW="152280" imgH="164880" progId="Equation.3">
                  <p:embed/>
                </p:oleObj>
              </mc:Choice>
              <mc:Fallback>
                <p:oleObj name="Equation" r:id="rId5" imgW="15228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1676400"/>
                        <a:ext cx="304800" cy="37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Arrow Connector 19"/>
          <p:cNvCxnSpPr/>
          <p:nvPr/>
        </p:nvCxnSpPr>
        <p:spPr>
          <a:xfrm flipV="1">
            <a:off x="1219200" y="4648200"/>
            <a:ext cx="914400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 flipH="1" flipV="1">
            <a:off x="723106" y="4152900"/>
            <a:ext cx="99139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1143000" y="45720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rot="10800000" flipV="1">
            <a:off x="533400" y="4648202"/>
            <a:ext cx="685800" cy="6095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33400" y="4278868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219200" y="4800599"/>
            <a:ext cx="59824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{0’}</a:t>
            </a:r>
            <a:endParaRPr lang="en-US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5" name="Straight Arrow Connector 54"/>
          <p:cNvCxnSpPr>
            <a:cxnSpLocks/>
          </p:cNvCxnSpPr>
          <p:nvPr/>
        </p:nvCxnSpPr>
        <p:spPr>
          <a:xfrm flipV="1">
            <a:off x="4876800" y="5257800"/>
            <a:ext cx="762000" cy="609602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cxnSpLocks/>
          </p:cNvCxnSpPr>
          <p:nvPr/>
        </p:nvCxnSpPr>
        <p:spPr>
          <a:xfrm rot="16200000" flipV="1">
            <a:off x="4266405" y="5258595"/>
            <a:ext cx="915196" cy="304006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>
            <a:spLocks/>
          </p:cNvSpPr>
          <p:nvPr/>
        </p:nvSpPr>
        <p:spPr>
          <a:xfrm>
            <a:off x="4800600" y="5791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Arrow Connector 58"/>
          <p:cNvCxnSpPr>
            <a:cxnSpLocks/>
          </p:cNvCxnSpPr>
          <p:nvPr/>
        </p:nvCxnSpPr>
        <p:spPr>
          <a:xfrm>
            <a:off x="4876800" y="5867402"/>
            <a:ext cx="914400" cy="152398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V="1">
            <a:off x="4876800" y="5867401"/>
            <a:ext cx="914400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rot="5400000" flipH="1" flipV="1">
            <a:off x="4380706" y="5372101"/>
            <a:ext cx="99139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4800600" y="5791201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4876800" y="6019800"/>
            <a:ext cx="59824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{0’}</a:t>
            </a:r>
            <a:endParaRPr lang="en-US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6" name="Straight Arrow Connector 65"/>
          <p:cNvCxnSpPr>
            <a:cxnSpLocks/>
          </p:cNvCxnSpPr>
          <p:nvPr/>
        </p:nvCxnSpPr>
        <p:spPr>
          <a:xfrm flipV="1">
            <a:off x="7467600" y="4191000"/>
            <a:ext cx="762000" cy="60960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cxnSpLocks/>
          </p:cNvCxnSpPr>
          <p:nvPr/>
        </p:nvCxnSpPr>
        <p:spPr>
          <a:xfrm rot="16200000" flipV="1">
            <a:off x="6857205" y="4191795"/>
            <a:ext cx="915196" cy="30400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val 67"/>
          <p:cNvSpPr>
            <a:spLocks/>
          </p:cNvSpPr>
          <p:nvPr/>
        </p:nvSpPr>
        <p:spPr>
          <a:xfrm>
            <a:off x="7391400" y="4724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" name="Straight Arrow Connector 68"/>
          <p:cNvCxnSpPr>
            <a:cxnSpLocks/>
          </p:cNvCxnSpPr>
          <p:nvPr/>
        </p:nvCxnSpPr>
        <p:spPr>
          <a:xfrm>
            <a:off x="7467600" y="4800602"/>
            <a:ext cx="914400" cy="15239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7391400" y="4724401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7467600" y="4953000"/>
            <a:ext cx="52129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{1}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09600" y="5562600"/>
            <a:ext cx="77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Step 1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3352800" y="6096000"/>
            <a:ext cx="77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Step 2</a:t>
            </a:r>
            <a:endParaRPr lang="en-US" dirty="0"/>
          </a:p>
        </p:txBody>
      </p:sp>
      <p:graphicFrame>
        <p:nvGraphicFramePr>
          <p:cNvPr id="112646" name="Object 12"/>
          <p:cNvGraphicFramePr>
            <a:graphicFrameLocks noChangeAspect="1"/>
          </p:cNvGraphicFramePr>
          <p:nvPr/>
        </p:nvGraphicFramePr>
        <p:xfrm>
          <a:off x="6540500" y="2162175"/>
          <a:ext cx="5842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40" name="Equation" r:id="rId7" imgW="291960" imgH="203040" progId="Equation.3">
                  <p:embed/>
                </p:oleObj>
              </mc:Choice>
              <mc:Fallback>
                <p:oleObj name="Equation" r:id="rId7" imgW="2919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0500" y="2162175"/>
                        <a:ext cx="584200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445497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Rigid Body Transformations in 3D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both interpretations yield the same transformation</a:t>
            </a:r>
            <a:endParaRPr lang="en-US" dirty="0"/>
          </a:p>
        </p:txBody>
      </p:sp>
      <p:graphicFrame>
        <p:nvGraphicFramePr>
          <p:cNvPr id="113666" name="Object 12"/>
          <p:cNvGraphicFramePr>
            <a:graphicFrameLocks noChangeAspect="1"/>
          </p:cNvGraphicFramePr>
          <p:nvPr/>
        </p:nvGraphicFramePr>
        <p:xfrm>
          <a:off x="2057400" y="1524000"/>
          <a:ext cx="5029200" cy="475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62" name="Equation" r:id="rId3" imgW="2514600" imgH="2070000" progId="Equation.3">
                  <p:embed/>
                </p:oleObj>
              </mc:Choice>
              <mc:Fallback>
                <p:oleObj name="Equation" r:id="rId3" imgW="2514600" imgH="2070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524000"/>
                        <a:ext cx="5029200" cy="4756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9433105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Homogeneous Representation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every rigid-body transformation can be represented as a rotation followed by a translation </a:t>
            </a:r>
            <a:r>
              <a:rPr lang="en-CA" i="1" dirty="0" smtClean="0"/>
              <a:t>in the same frame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as a 4x4 matrix</a:t>
            </a:r>
          </a:p>
          <a:p>
            <a:pPr lvl="1">
              <a:buNone/>
            </a:pPr>
            <a:endParaRPr lang="en-CA" dirty="0" smtClean="0"/>
          </a:p>
          <a:p>
            <a:pPr lvl="1">
              <a:buNone/>
            </a:pPr>
            <a:endParaRPr lang="en-CA" dirty="0" smtClean="0"/>
          </a:p>
          <a:p>
            <a:pPr lvl="1">
              <a:buNone/>
            </a:pPr>
            <a:endParaRPr lang="en-CA" dirty="0" smtClean="0"/>
          </a:p>
          <a:p>
            <a:pPr lvl="1">
              <a:buNone/>
            </a:pPr>
            <a:endParaRPr lang="en-CA" dirty="0" smtClean="0"/>
          </a:p>
          <a:p>
            <a:pPr lvl="1">
              <a:buNone/>
            </a:pPr>
            <a:r>
              <a:rPr lang="en-CA" dirty="0" smtClean="0"/>
              <a:t>	where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is a 3x3 rotation matrix and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dirty="0" smtClean="0"/>
              <a:t> is a 3x1 translation vector</a:t>
            </a:r>
            <a:endParaRPr lang="en-US" dirty="0"/>
          </a:p>
        </p:txBody>
      </p:sp>
      <p:graphicFrame>
        <p:nvGraphicFramePr>
          <p:cNvPr id="89090" name="Object 2"/>
          <p:cNvGraphicFramePr>
            <a:graphicFrameLocks noChangeAspect="1"/>
          </p:cNvGraphicFramePr>
          <p:nvPr/>
        </p:nvGraphicFramePr>
        <p:xfrm>
          <a:off x="3048000" y="2373312"/>
          <a:ext cx="2336800" cy="105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86" name="Equation" r:id="rId3" imgW="1168200" imgH="457200" progId="Equation.3">
                  <p:embed/>
                </p:oleObj>
              </mc:Choice>
              <mc:Fallback>
                <p:oleObj name="Equation" r:id="rId3" imgW="11682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373312"/>
                        <a:ext cx="2336800" cy="1055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776553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Homogeneous Representation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 some frame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points</a:t>
            </a:r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pPr lvl="1"/>
            <a:r>
              <a:rPr lang="en-CA" dirty="0" smtClean="0"/>
              <a:t>vectors</a:t>
            </a:r>
            <a:endParaRPr lang="en-US" dirty="0"/>
          </a:p>
        </p:txBody>
      </p:sp>
      <p:graphicFrame>
        <p:nvGraphicFramePr>
          <p:cNvPr id="90114" name="Object 2"/>
          <p:cNvGraphicFramePr>
            <a:graphicFrameLocks noChangeAspect="1"/>
          </p:cNvGraphicFramePr>
          <p:nvPr/>
        </p:nvGraphicFramePr>
        <p:xfrm>
          <a:off x="1270000" y="1981200"/>
          <a:ext cx="1320800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0" name="Equation" r:id="rId3" imgW="660240" imgH="482400" progId="Equation.3">
                  <p:embed/>
                </p:oleObj>
              </mc:Choice>
              <mc:Fallback>
                <p:oleObj name="Equation" r:id="rId3" imgW="66024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00" y="1981200"/>
                        <a:ext cx="1320800" cy="1114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15" name="Object 3"/>
          <p:cNvGraphicFramePr>
            <a:graphicFrameLocks noChangeAspect="1"/>
          </p:cNvGraphicFramePr>
          <p:nvPr/>
        </p:nvGraphicFramePr>
        <p:xfrm>
          <a:off x="1308100" y="4191000"/>
          <a:ext cx="1244600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1" name="Equation" r:id="rId5" imgW="622080" imgH="482400" progId="Equation.3">
                  <p:embed/>
                </p:oleObj>
              </mc:Choice>
              <mc:Fallback>
                <p:oleObj name="Equation" r:id="rId5" imgW="6220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8100" y="4191000"/>
                        <a:ext cx="1244600" cy="1114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8440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A150 Robotic Arm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8" name="Content Placeholder 7" descr="a150_joints.pn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1016504" y="1343987"/>
            <a:ext cx="7110991" cy="4170025"/>
          </a:xfrm>
        </p:spPr>
      </p:pic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Symbolic Representation of Manipulators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486400" y="175260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3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0" y="198120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2</a:t>
            </a:r>
            <a:endParaRPr lang="en-US" dirty="0"/>
          </a:p>
        </p:txBody>
      </p:sp>
      <p:cxnSp>
        <p:nvCxnSpPr>
          <p:cNvPr id="13" name="Straight Connector 12"/>
          <p:cNvCxnSpPr>
            <a:stCxn id="11" idx="2"/>
          </p:cNvCxnSpPr>
          <p:nvPr/>
        </p:nvCxnSpPr>
        <p:spPr>
          <a:xfrm rot="16200000" flipH="1">
            <a:off x="2986770" y="1996170"/>
            <a:ext cx="392668" cy="11013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0" idx="2"/>
          </p:cNvCxnSpPr>
          <p:nvPr/>
        </p:nvCxnSpPr>
        <p:spPr>
          <a:xfrm rot="5400000">
            <a:off x="5348971" y="1954562"/>
            <a:ext cx="316468" cy="6512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540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Inverse Transformation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 inverse of a transformation undoes the original transformation</a:t>
            </a:r>
          </a:p>
          <a:p>
            <a:pPr lvl="1"/>
            <a:r>
              <a:rPr lang="en-CA" dirty="0" smtClean="0"/>
              <a:t>if</a:t>
            </a:r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r>
              <a:rPr lang="en-CA" dirty="0" smtClean="0"/>
              <a:t>then</a:t>
            </a:r>
            <a:endParaRPr lang="en-US" dirty="0"/>
          </a:p>
        </p:txBody>
      </p:sp>
      <p:graphicFrame>
        <p:nvGraphicFramePr>
          <p:cNvPr id="91138" name="Object 2"/>
          <p:cNvGraphicFramePr>
            <a:graphicFrameLocks noChangeAspect="1"/>
          </p:cNvGraphicFramePr>
          <p:nvPr/>
        </p:nvGraphicFramePr>
        <p:xfrm>
          <a:off x="1143000" y="2057400"/>
          <a:ext cx="2336800" cy="105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34" name="Equation" r:id="rId3" imgW="1168200" imgH="457200" progId="Equation.3">
                  <p:embed/>
                </p:oleObj>
              </mc:Choice>
              <mc:Fallback>
                <p:oleObj name="Equation" r:id="rId3" imgW="11682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057400"/>
                        <a:ext cx="2336800" cy="1055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39" name="Object 3"/>
          <p:cNvGraphicFramePr>
            <a:graphicFrameLocks noChangeAspect="1"/>
          </p:cNvGraphicFramePr>
          <p:nvPr/>
        </p:nvGraphicFramePr>
        <p:xfrm>
          <a:off x="1143000" y="3886200"/>
          <a:ext cx="3149600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35" name="Equation" r:id="rId5" imgW="1574640" imgH="482400" progId="Equation.3">
                  <p:embed/>
                </p:oleObj>
              </mc:Choice>
              <mc:Fallback>
                <p:oleObj name="Equation" r:id="rId5" imgW="157464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886200"/>
                        <a:ext cx="3149600" cy="1114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1802376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Transform Equations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524000" y="4114800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1024731" y="3622675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447800" y="4038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rot="10800000" flipV="1">
            <a:off x="914400" y="4121152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/>
          <p:cNvGrpSpPr/>
          <p:nvPr/>
        </p:nvGrpSpPr>
        <p:grpSpPr>
          <a:xfrm rot="-1800000">
            <a:off x="2819400" y="1676399"/>
            <a:ext cx="1447800" cy="1600200"/>
            <a:chOff x="2819400" y="1676399"/>
            <a:chExt cx="1447800" cy="1600200"/>
          </a:xfrm>
        </p:grpSpPr>
        <p:cxnSp>
          <p:nvCxnSpPr>
            <p:cNvPr id="33" name="Straight Arrow Connector 32"/>
            <p:cNvCxnSpPr/>
            <p:nvPr/>
          </p:nvCxnSpPr>
          <p:spPr>
            <a:xfrm flipV="1">
              <a:off x="3429000" y="2666999"/>
              <a:ext cx="838200" cy="635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rot="5400000" flipH="1" flipV="1">
              <a:off x="2929731" y="2174874"/>
              <a:ext cx="997746" cy="79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Oval 35"/>
            <p:cNvSpPr/>
            <p:nvPr/>
          </p:nvSpPr>
          <p:spPr>
            <a:xfrm>
              <a:off x="3352800" y="2597149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rot="10800000" flipV="1">
              <a:off x="2819400" y="2673351"/>
              <a:ext cx="609600" cy="60324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 rot="1200000">
            <a:off x="5638800" y="1219200"/>
            <a:ext cx="1447800" cy="1600200"/>
            <a:chOff x="5638800" y="1219200"/>
            <a:chExt cx="1447800" cy="1600200"/>
          </a:xfrm>
        </p:grpSpPr>
        <p:cxnSp>
          <p:nvCxnSpPr>
            <p:cNvPr id="38" name="Straight Arrow Connector 37"/>
            <p:cNvCxnSpPr/>
            <p:nvPr/>
          </p:nvCxnSpPr>
          <p:spPr>
            <a:xfrm flipV="1">
              <a:off x="6248400" y="2209800"/>
              <a:ext cx="838200" cy="635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rot="5400000" flipH="1" flipV="1">
              <a:off x="5749131" y="1717675"/>
              <a:ext cx="997746" cy="79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/>
            <p:cNvSpPr/>
            <p:nvPr/>
          </p:nvSpPr>
          <p:spPr>
            <a:xfrm>
              <a:off x="6172200" y="213995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 rot="10800000" flipV="1">
              <a:off x="5638800" y="2216152"/>
              <a:ext cx="609600" cy="60324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2" name="Straight Arrow Connector 41"/>
          <p:cNvCxnSpPr/>
          <p:nvPr/>
        </p:nvCxnSpPr>
        <p:spPr>
          <a:xfrm rot="600000" flipV="1">
            <a:off x="3695539" y="5536386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6000000" flipH="1" flipV="1">
            <a:off x="3288582" y="4978935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 rot="600000">
            <a:off x="3625155" y="5393711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 rot="11400000" flipV="1">
            <a:off x="3044009" y="5412403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600000" flipV="1">
            <a:off x="7048338" y="5079186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6000000" flipH="1" flipV="1">
            <a:off x="6641381" y="4521735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 rot="600000">
            <a:off x="6977954" y="4936511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/>
          <p:cNvCxnSpPr/>
          <p:nvPr/>
        </p:nvCxnSpPr>
        <p:spPr>
          <a:xfrm rot="11400000" flipV="1">
            <a:off x="6396808" y="4955203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V="1">
            <a:off x="1524000" y="2743200"/>
            <a:ext cx="1905000" cy="137795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36" idx="6"/>
          </p:cNvCxnSpPr>
          <p:nvPr/>
        </p:nvCxnSpPr>
        <p:spPr>
          <a:xfrm flipV="1">
            <a:off x="3608729" y="2133600"/>
            <a:ext cx="2411071" cy="53242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1524000" y="4114800"/>
            <a:ext cx="205740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44" idx="2"/>
          </p:cNvCxnSpPr>
          <p:nvPr/>
        </p:nvCxnSpPr>
        <p:spPr>
          <a:xfrm rot="10800000" flipH="1">
            <a:off x="3626313" y="5029201"/>
            <a:ext cx="3307886" cy="42747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1" name="Object 7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58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" name="TextBox 71"/>
          <p:cNvSpPr txBox="1"/>
          <p:nvPr/>
        </p:nvSpPr>
        <p:spPr>
          <a:xfrm>
            <a:off x="838200" y="38100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429000" y="20574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400800" y="18288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{2}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581400" y="56388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{3}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934200" y="51816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{4}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7" name="Straight Arrow Connector 76"/>
          <p:cNvCxnSpPr>
            <a:endCxn id="40" idx="5"/>
          </p:cNvCxnSpPr>
          <p:nvPr/>
        </p:nvCxnSpPr>
        <p:spPr>
          <a:xfrm rot="16200000" flipV="1">
            <a:off x="5249095" y="3205323"/>
            <a:ext cx="2786943" cy="84479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8081" name="Object 17"/>
          <p:cNvGraphicFramePr>
            <a:graphicFrameLocks noChangeAspect="1"/>
          </p:cNvGraphicFramePr>
          <p:nvPr/>
        </p:nvGraphicFramePr>
        <p:xfrm>
          <a:off x="2120900" y="2743200"/>
          <a:ext cx="457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59" name="Equation" r:id="rId5" imgW="228600" imgH="228600" progId="Equation.3">
                  <p:embed/>
                </p:oleObj>
              </mc:Choice>
              <mc:Fallback>
                <p:oleObj name="Equation" r:id="rId5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0900" y="2743200"/>
                        <a:ext cx="457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82" name="Object 18"/>
          <p:cNvGraphicFramePr>
            <a:graphicFrameLocks noChangeAspect="1"/>
          </p:cNvGraphicFramePr>
          <p:nvPr/>
        </p:nvGraphicFramePr>
        <p:xfrm>
          <a:off x="4800600" y="1676400"/>
          <a:ext cx="457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0" name="Equation" r:id="rId7" imgW="228600" imgH="228600" progId="Equation.3">
                  <p:embed/>
                </p:oleObj>
              </mc:Choice>
              <mc:Fallback>
                <p:oleObj name="Equation" r:id="rId7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676400"/>
                        <a:ext cx="457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83" name="Object 19"/>
          <p:cNvGraphicFramePr>
            <a:graphicFrameLocks noChangeAspect="1"/>
          </p:cNvGraphicFramePr>
          <p:nvPr/>
        </p:nvGraphicFramePr>
        <p:xfrm>
          <a:off x="2667000" y="4252913"/>
          <a:ext cx="457200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1" name="Equation" r:id="rId9" imgW="228600" imgH="241200" progId="Equation.3">
                  <p:embed/>
                </p:oleObj>
              </mc:Choice>
              <mc:Fallback>
                <p:oleObj name="Equation" r:id="rId9" imgW="228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252913"/>
                        <a:ext cx="457200" cy="557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84" name="Object 20"/>
          <p:cNvGraphicFramePr>
            <a:graphicFrameLocks noChangeAspect="1"/>
          </p:cNvGraphicFramePr>
          <p:nvPr/>
        </p:nvGraphicFramePr>
        <p:xfrm>
          <a:off x="5334000" y="4572000"/>
          <a:ext cx="457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2" name="Equation" r:id="rId11" imgW="228600" imgH="228600" progId="Equation.3">
                  <p:embed/>
                </p:oleObj>
              </mc:Choice>
              <mc:Fallback>
                <p:oleObj name="Equation" r:id="rId11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572000"/>
                        <a:ext cx="457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85" name="Object 21"/>
          <p:cNvGraphicFramePr>
            <a:graphicFrameLocks noChangeAspect="1"/>
          </p:cNvGraphicFramePr>
          <p:nvPr/>
        </p:nvGraphicFramePr>
        <p:xfrm>
          <a:off x="6781800" y="3165475"/>
          <a:ext cx="457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3" name="Equation" r:id="rId13" imgW="228600" imgH="228600" progId="Equation.3">
                  <p:embed/>
                </p:oleObj>
              </mc:Choice>
              <mc:Fallback>
                <p:oleObj name="Equation" r:id="rId13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3165475"/>
                        <a:ext cx="457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680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Transform Equations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give expressions for:</a:t>
            </a:r>
            <a:endParaRPr lang="en-US" dirty="0"/>
          </a:p>
        </p:txBody>
      </p:sp>
      <p:graphicFrame>
        <p:nvGraphicFramePr>
          <p:cNvPr id="106498" name="Object 2"/>
          <p:cNvGraphicFramePr>
            <a:graphicFrameLocks noChangeAspect="1"/>
          </p:cNvGraphicFramePr>
          <p:nvPr/>
        </p:nvGraphicFramePr>
        <p:xfrm>
          <a:off x="1828800" y="1447800"/>
          <a:ext cx="457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82" name="Equation" r:id="rId3" imgW="228600" imgH="228600" progId="Equation.3">
                  <p:embed/>
                </p:oleObj>
              </mc:Choice>
              <mc:Fallback>
                <p:oleObj name="Equation" r:id="rId3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447800"/>
                        <a:ext cx="457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499" name="Object 3"/>
          <p:cNvGraphicFramePr>
            <a:graphicFrameLocks noChangeAspect="1"/>
          </p:cNvGraphicFramePr>
          <p:nvPr/>
        </p:nvGraphicFramePr>
        <p:xfrm>
          <a:off x="1828800" y="2209800"/>
          <a:ext cx="457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83" name="Equation" r:id="rId5" imgW="228600" imgH="228600" progId="Equation.3">
                  <p:embed/>
                </p:oleObj>
              </mc:Choice>
              <mc:Fallback>
                <p:oleObj name="Equation" r:id="rId5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209800"/>
                        <a:ext cx="457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9077917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/>
          <p:cNvSpPr/>
          <p:nvPr/>
        </p:nvSpPr>
        <p:spPr>
          <a:xfrm rot="7200000">
            <a:off x="4419600" y="1198782"/>
            <a:ext cx="304800" cy="15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 rot="3480000">
            <a:off x="2557145" y="968416"/>
            <a:ext cx="294090" cy="27317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lowchart: Magnetic Disk 49"/>
          <p:cNvSpPr/>
          <p:nvPr/>
        </p:nvSpPr>
        <p:spPr>
          <a:xfrm>
            <a:off x="1066800" y="3352800"/>
            <a:ext cx="914400" cy="914400"/>
          </a:xfrm>
          <a:prstGeom prst="flowChartMagneticDis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Transform Equations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524000" y="4114800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447800" y="4038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rot="10800000" flipV="1">
            <a:off x="914400" y="4121152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50"/>
          <p:cNvGrpSpPr/>
          <p:nvPr/>
        </p:nvGrpSpPr>
        <p:grpSpPr>
          <a:xfrm rot="-1800000">
            <a:off x="5408466" y="1820032"/>
            <a:ext cx="1447800" cy="1600200"/>
            <a:chOff x="2819400" y="1676399"/>
            <a:chExt cx="1447800" cy="1600200"/>
          </a:xfrm>
        </p:grpSpPr>
        <p:cxnSp>
          <p:nvCxnSpPr>
            <p:cNvPr id="33" name="Straight Arrow Connector 32"/>
            <p:cNvCxnSpPr/>
            <p:nvPr/>
          </p:nvCxnSpPr>
          <p:spPr>
            <a:xfrm flipV="1">
              <a:off x="3429000" y="2666999"/>
              <a:ext cx="838200" cy="635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rot="5400000" flipH="1" flipV="1">
              <a:off x="2929731" y="2174874"/>
              <a:ext cx="997746" cy="79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Oval 35"/>
            <p:cNvSpPr/>
            <p:nvPr/>
          </p:nvSpPr>
          <p:spPr>
            <a:xfrm>
              <a:off x="3352800" y="2597149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rot="10800000" flipV="1">
              <a:off x="2819400" y="2673351"/>
              <a:ext cx="609600" cy="60324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Straight Arrow Connector 53"/>
          <p:cNvCxnSpPr>
            <a:endCxn id="36" idx="2"/>
          </p:cNvCxnSpPr>
          <p:nvPr/>
        </p:nvCxnSpPr>
        <p:spPr>
          <a:xfrm flipV="1">
            <a:off x="1524000" y="2885859"/>
            <a:ext cx="4541813" cy="123529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endCxn id="44" idx="2"/>
          </p:cNvCxnSpPr>
          <p:nvPr/>
        </p:nvCxnSpPr>
        <p:spPr>
          <a:xfrm>
            <a:off x="1524000" y="4114800"/>
            <a:ext cx="3297050" cy="122148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1" name="Object 7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06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" name="TextBox 71"/>
          <p:cNvSpPr txBox="1"/>
          <p:nvPr/>
        </p:nvSpPr>
        <p:spPr>
          <a:xfrm>
            <a:off x="990600" y="3821668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248400" y="21336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8081" name="Object 17"/>
          <p:cNvGraphicFramePr>
            <a:graphicFrameLocks noChangeAspect="1"/>
          </p:cNvGraphicFramePr>
          <p:nvPr/>
        </p:nvGraphicFramePr>
        <p:xfrm>
          <a:off x="3352800" y="2901950"/>
          <a:ext cx="457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07" name="Equation" r:id="rId5" imgW="228600" imgH="228600" progId="Equation.3">
                  <p:embed/>
                </p:oleObj>
              </mc:Choice>
              <mc:Fallback>
                <p:oleObj name="Equation" r:id="rId5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901950"/>
                        <a:ext cx="457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83" name="Object 19"/>
          <p:cNvGraphicFramePr>
            <a:graphicFrameLocks noChangeAspect="1"/>
          </p:cNvGraphicFramePr>
          <p:nvPr/>
        </p:nvGraphicFramePr>
        <p:xfrm>
          <a:off x="2743200" y="4800600"/>
          <a:ext cx="4572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08" name="Equation" r:id="rId7" imgW="228600" imgH="228600" progId="Equation.3">
                  <p:embed/>
                </p:oleObj>
              </mc:Choice>
              <mc:Fallback>
                <p:oleObj name="Equation" r:id="rId7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4800600"/>
                        <a:ext cx="4572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Flowchart: Magnetic Disk 51"/>
          <p:cNvSpPr/>
          <p:nvPr/>
        </p:nvSpPr>
        <p:spPr>
          <a:xfrm>
            <a:off x="1371600" y="3124200"/>
            <a:ext cx="304800" cy="381000"/>
          </a:xfrm>
          <a:prstGeom prst="flowChartMagneticDis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1295400" y="2819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rot="5400000" flipH="1" flipV="1">
            <a:off x="1024731" y="3622675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3657600" y="1371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8" name="Group 57"/>
          <p:cNvGrpSpPr/>
          <p:nvPr/>
        </p:nvGrpSpPr>
        <p:grpSpPr>
          <a:xfrm rot="1800000">
            <a:off x="5173125" y="2180907"/>
            <a:ext cx="1295400" cy="990600"/>
            <a:chOff x="3962400" y="2743200"/>
            <a:chExt cx="1295400" cy="990600"/>
          </a:xfrm>
        </p:grpSpPr>
        <p:cxnSp>
          <p:nvCxnSpPr>
            <p:cNvPr id="60" name="Straight Connector 59"/>
            <p:cNvCxnSpPr/>
            <p:nvPr/>
          </p:nvCxnSpPr>
          <p:spPr>
            <a:xfrm>
              <a:off x="4572000" y="274320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>
              <a:off x="4724400" y="28194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4800600" y="2895600"/>
              <a:ext cx="457200" cy="762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5181600" y="30480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0800000">
              <a:off x="4800600" y="3124200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4572000" y="373380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 flipH="1" flipV="1">
              <a:off x="4724400" y="36576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V="1">
              <a:off x="4800600" y="3505200"/>
              <a:ext cx="457200" cy="762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 flipH="1" flipV="1">
              <a:off x="5181600" y="34290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0800000">
              <a:off x="4800600" y="3352800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5400000" flipH="1" flipV="1">
              <a:off x="4686300" y="323850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4457700" y="285750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 flipH="1" flipV="1">
              <a:off x="4457700" y="361950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0800000">
              <a:off x="3962400" y="2971800"/>
              <a:ext cx="609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3695700" y="3238500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3962400" y="3505200"/>
              <a:ext cx="609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7" name="Parallelogram 86"/>
          <p:cNvSpPr/>
          <p:nvPr/>
        </p:nvSpPr>
        <p:spPr>
          <a:xfrm>
            <a:off x="4876800" y="4343400"/>
            <a:ext cx="3657600" cy="990600"/>
          </a:xfrm>
          <a:prstGeom prst="parallelogram">
            <a:avLst>
              <a:gd name="adj" fmla="val 16082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Cube 88"/>
          <p:cNvSpPr/>
          <p:nvPr/>
        </p:nvSpPr>
        <p:spPr>
          <a:xfrm>
            <a:off x="7010400" y="4114800"/>
            <a:ext cx="457200" cy="457200"/>
          </a:xfrm>
          <a:prstGeom prst="cube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Arrow Connector 41"/>
          <p:cNvCxnSpPr/>
          <p:nvPr/>
        </p:nvCxnSpPr>
        <p:spPr>
          <a:xfrm rot="600000" flipV="1">
            <a:off x="4890276" y="5415989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6000000" flipH="1" flipV="1">
            <a:off x="4483319" y="4858538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 rot="600000">
            <a:off x="4819892" y="5273314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 rot="11400000" flipV="1">
            <a:off x="4238746" y="5292006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4776137" y="5518403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{2}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2" name="Straight Arrow Connector 91"/>
          <p:cNvCxnSpPr/>
          <p:nvPr/>
        </p:nvCxnSpPr>
        <p:spPr>
          <a:xfrm flipV="1">
            <a:off x="7010400" y="4572000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Oval 92"/>
          <p:cNvSpPr/>
          <p:nvPr/>
        </p:nvSpPr>
        <p:spPr>
          <a:xfrm>
            <a:off x="6934200" y="4495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Straight Arrow Connector 93"/>
          <p:cNvCxnSpPr/>
          <p:nvPr/>
        </p:nvCxnSpPr>
        <p:spPr>
          <a:xfrm rot="10800000" flipV="1">
            <a:off x="6400800" y="4578352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6934200" y="45720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{3}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7" name="Straight Arrow Connector 96"/>
          <p:cNvCxnSpPr/>
          <p:nvPr/>
        </p:nvCxnSpPr>
        <p:spPr>
          <a:xfrm rot="5400000" flipH="1" flipV="1">
            <a:off x="6511131" y="4079875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44" idx="7"/>
          </p:cNvCxnSpPr>
          <p:nvPr/>
        </p:nvCxnSpPr>
        <p:spPr>
          <a:xfrm rot="5400000" flipH="1" flipV="1">
            <a:off x="5579453" y="3951060"/>
            <a:ext cx="733807" cy="19756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8082" name="Object 18"/>
          <p:cNvGraphicFramePr>
            <a:graphicFrameLocks noChangeAspect="1"/>
          </p:cNvGraphicFramePr>
          <p:nvPr/>
        </p:nvGraphicFramePr>
        <p:xfrm>
          <a:off x="5867400" y="4244975"/>
          <a:ext cx="4572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09" name="Equation" r:id="rId9" imgW="228600" imgH="241200" progId="Equation.3">
                  <p:embed/>
                </p:oleObj>
              </mc:Choice>
              <mc:Fallback>
                <p:oleObj name="Equation" r:id="rId9" imgW="228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244975"/>
                        <a:ext cx="4572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26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Transform Equations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can you find</a:t>
            </a:r>
            <a:endParaRPr lang="en-US" dirty="0"/>
          </a:p>
        </p:txBody>
      </p:sp>
      <p:graphicFrame>
        <p:nvGraphicFramePr>
          <p:cNvPr id="107522" name="Object 17"/>
          <p:cNvGraphicFramePr>
            <a:graphicFrameLocks noChangeAspect="1"/>
          </p:cNvGraphicFramePr>
          <p:nvPr/>
        </p:nvGraphicFramePr>
        <p:xfrm>
          <a:off x="1066800" y="1524000"/>
          <a:ext cx="457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30" name="Equation" r:id="rId3" imgW="228600" imgH="228600" progId="Equation.3">
                  <p:embed/>
                </p:oleObj>
              </mc:Choice>
              <mc:Fallback>
                <p:oleObj name="Equation" r:id="rId3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524000"/>
                        <a:ext cx="457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3" name="Object 18"/>
          <p:cNvGraphicFramePr>
            <a:graphicFrameLocks noChangeAspect="1"/>
          </p:cNvGraphicFramePr>
          <p:nvPr/>
        </p:nvGraphicFramePr>
        <p:xfrm>
          <a:off x="1066800" y="3048000"/>
          <a:ext cx="4572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31" name="Equation" r:id="rId5" imgW="228600" imgH="241200" progId="Equation.3">
                  <p:embed/>
                </p:oleObj>
              </mc:Choice>
              <mc:Fallback>
                <p:oleObj name="Equation" r:id="rId5" imgW="228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048000"/>
                        <a:ext cx="4572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4" name="Object 19"/>
          <p:cNvGraphicFramePr>
            <a:graphicFrameLocks noChangeAspect="1"/>
          </p:cNvGraphicFramePr>
          <p:nvPr/>
        </p:nvGraphicFramePr>
        <p:xfrm>
          <a:off x="1066800" y="2286000"/>
          <a:ext cx="4572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32" name="Equation" r:id="rId7" imgW="228600" imgH="228600" progId="Equation.3">
                  <p:embed/>
                </p:oleObj>
              </mc:Choice>
              <mc:Fallback>
                <p:oleObj name="Equation" r:id="rId7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286000"/>
                        <a:ext cx="4572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5" name="Object 18"/>
          <p:cNvGraphicFramePr>
            <a:graphicFrameLocks noChangeAspect="1"/>
          </p:cNvGraphicFramePr>
          <p:nvPr/>
        </p:nvGraphicFramePr>
        <p:xfrm>
          <a:off x="1066800" y="3886200"/>
          <a:ext cx="4318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33" name="Equation" r:id="rId9" imgW="215640" imgH="241200" progId="Equation.3">
                  <p:embed/>
                </p:oleObj>
              </mc:Choice>
              <mc:Fallback>
                <p:oleObj name="Equation" r:id="rId9" imgW="2156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886200"/>
                        <a:ext cx="4318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9117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Joints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Symbolic Representation of Manipulators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most manipulator joints are one of two types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revolute (or rotary)</a:t>
            </a:r>
          </a:p>
          <a:p>
            <a:pPr marL="788670" lvl="1" indent="-514350"/>
            <a:r>
              <a:rPr lang="en-CA" dirty="0" smtClean="0"/>
              <a:t>like a hinge</a:t>
            </a:r>
          </a:p>
          <a:p>
            <a:pPr marL="788670" lvl="1" indent="-514350"/>
            <a:endParaRPr lang="en-CA" dirty="0" smtClean="0"/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prismatic (or linear)</a:t>
            </a:r>
          </a:p>
          <a:p>
            <a:pPr marL="788670" lvl="1" indent="-514350"/>
            <a:r>
              <a:rPr lang="en-CA" dirty="0" smtClean="0"/>
              <a:t>like a piston</a:t>
            </a:r>
          </a:p>
          <a:p>
            <a:pPr marL="514350" indent="-514350"/>
            <a:endParaRPr lang="en-CA" dirty="0" smtClean="0"/>
          </a:p>
          <a:p>
            <a:pPr marL="514350" indent="-514350"/>
            <a:r>
              <a:rPr lang="en-CA" dirty="0" smtClean="0"/>
              <a:t>our </a:t>
            </a:r>
            <a:r>
              <a:rPr lang="en-CA" dirty="0" smtClean="0"/>
              <a:t>convention: joint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connects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– 1</a:t>
            </a:r>
            <a:r>
              <a:rPr lang="en-CA" dirty="0" smtClean="0"/>
              <a:t> to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</a:p>
          <a:p>
            <a:pPr marL="788670" lvl="1" indent="-514350"/>
            <a:r>
              <a:rPr lang="en-CA" dirty="0" smtClean="0"/>
              <a:t>when joint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is actuated,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moves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2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796</TotalTime>
  <Words>2252</Words>
  <Application>Microsoft Office PowerPoint</Application>
  <PresentationFormat>On-screen Show (4:3)</PresentationFormat>
  <Paragraphs>613</Paragraphs>
  <Slides>84</Slides>
  <Notes>24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84</vt:i4>
      </vt:variant>
    </vt:vector>
  </HeadingPairs>
  <TitlesOfParts>
    <vt:vector size="95" baseType="lpstr">
      <vt:lpstr>Bookman Old Style</vt:lpstr>
      <vt:lpstr>Calibri</vt:lpstr>
      <vt:lpstr>Cambria Math</vt:lpstr>
      <vt:lpstr>Courier New</vt:lpstr>
      <vt:lpstr>Gill Sans MT</vt:lpstr>
      <vt:lpstr>Symbol</vt:lpstr>
      <vt:lpstr>Times New Roman</vt:lpstr>
      <vt:lpstr>Wingdings</vt:lpstr>
      <vt:lpstr>Wingdings 3</vt:lpstr>
      <vt:lpstr>Origin</vt:lpstr>
      <vt:lpstr>Equation</vt:lpstr>
      <vt:lpstr>CSE4421/5324: Introduction to Robotics</vt:lpstr>
      <vt:lpstr>Contact Information</vt:lpstr>
      <vt:lpstr>General Course Information</vt:lpstr>
      <vt:lpstr>Textbook</vt:lpstr>
      <vt:lpstr>Assessment</vt:lpstr>
      <vt:lpstr>Introduction to manipulator kinematics</vt:lpstr>
      <vt:lpstr>Robotic Manipulators</vt:lpstr>
      <vt:lpstr>A150 Robotic Arm</vt:lpstr>
      <vt:lpstr>Joints</vt:lpstr>
      <vt:lpstr>Joint Variables</vt:lpstr>
      <vt:lpstr>Revolute Joint Variable</vt:lpstr>
      <vt:lpstr>Prismatic Joint Variable</vt:lpstr>
      <vt:lpstr>Common Manipulator Arrangments</vt:lpstr>
      <vt:lpstr>Articulated Manipulator</vt:lpstr>
      <vt:lpstr>Spherical Manipulator</vt:lpstr>
      <vt:lpstr>SCARA Manipulator</vt:lpstr>
      <vt:lpstr>Parallel Robots</vt:lpstr>
      <vt:lpstr>Forward Kinematics</vt:lpstr>
      <vt:lpstr>Forward Kinematics</vt:lpstr>
      <vt:lpstr>Forward Kinematics</vt:lpstr>
      <vt:lpstr>Forward Kinematics</vt:lpstr>
      <vt:lpstr>Forward Kinematics</vt:lpstr>
      <vt:lpstr>Forward Kinematics</vt:lpstr>
      <vt:lpstr>Forward Kinematics</vt:lpstr>
      <vt:lpstr>Forward Kinematics</vt:lpstr>
      <vt:lpstr>Forward Kinematics</vt:lpstr>
      <vt:lpstr>Forward Kinematics</vt:lpstr>
      <vt:lpstr>Inverse Kinematics</vt:lpstr>
      <vt:lpstr>Inverse Kinematics</vt:lpstr>
      <vt:lpstr>Inverse Kinematics</vt:lpstr>
      <vt:lpstr>Inverse Kinematics</vt:lpstr>
      <vt:lpstr>Inverse Kinematics</vt:lpstr>
      <vt:lpstr>Inverse Kinematics</vt:lpstr>
      <vt:lpstr>Spatial Descriptions</vt:lpstr>
      <vt:lpstr>Points and Vectors</vt:lpstr>
      <vt:lpstr>Coordinate Frames</vt:lpstr>
      <vt:lpstr>Coordinate Frames</vt:lpstr>
      <vt:lpstr>Dot Product</vt:lpstr>
      <vt:lpstr>Vector Projection and Rejection</vt:lpstr>
      <vt:lpstr>Translation</vt:lpstr>
      <vt:lpstr>Translation 1</vt:lpstr>
      <vt:lpstr>Translation 1</vt:lpstr>
      <vt:lpstr>Translation 2</vt:lpstr>
      <vt:lpstr>Translation 2</vt:lpstr>
      <vt:lpstr>Translation 3</vt:lpstr>
      <vt:lpstr>Translation 3</vt:lpstr>
      <vt:lpstr>Rotation</vt:lpstr>
      <vt:lpstr>Rotation 1</vt:lpstr>
      <vt:lpstr>Rotation 1</vt:lpstr>
      <vt:lpstr>Rotation 2</vt:lpstr>
      <vt:lpstr>Rotation 2</vt:lpstr>
      <vt:lpstr>Rotation 3</vt:lpstr>
      <vt:lpstr>Rotation 3</vt:lpstr>
      <vt:lpstr>Properties of Rotation Matrices</vt:lpstr>
      <vt:lpstr>Rotation and Translation</vt:lpstr>
      <vt:lpstr>Rotations in 3D</vt:lpstr>
      <vt:lpstr>Rotations</vt:lpstr>
      <vt:lpstr>Properties of Rotation Matrices</vt:lpstr>
      <vt:lpstr>Rotations in 3D</vt:lpstr>
      <vt:lpstr>Rotation About z-axis</vt:lpstr>
      <vt:lpstr>Rotation About x-axis</vt:lpstr>
      <vt:lpstr>Rotation About y-axis</vt:lpstr>
      <vt:lpstr>Relative Orientation Example</vt:lpstr>
      <vt:lpstr>Successive Rotations in Moving Frames</vt:lpstr>
      <vt:lpstr>Successive Rotations in a Fixed Frame</vt:lpstr>
      <vt:lpstr>Composition of Rotations</vt:lpstr>
      <vt:lpstr>Rotation About a Unit Axis</vt:lpstr>
      <vt:lpstr>Rigid Body Transformations</vt:lpstr>
      <vt:lpstr>Homogeneous Representation</vt:lpstr>
      <vt:lpstr>Homogeneous Representation</vt:lpstr>
      <vt:lpstr>Homogeneous Representation</vt:lpstr>
      <vt:lpstr>Homogeneous Representation</vt:lpstr>
      <vt:lpstr>Rigid Body Transformations in 3D</vt:lpstr>
      <vt:lpstr>Rigid Body Transformations in 3D</vt:lpstr>
      <vt:lpstr>Rigid Body Transformations in 3D</vt:lpstr>
      <vt:lpstr>Rigid Body Transformations in 3D</vt:lpstr>
      <vt:lpstr>Rigid Body Transformations in 3D</vt:lpstr>
      <vt:lpstr>Homogeneous Representation</vt:lpstr>
      <vt:lpstr>Homogeneous Representation</vt:lpstr>
      <vt:lpstr>Inverse Transformation</vt:lpstr>
      <vt:lpstr>Transform Equations</vt:lpstr>
      <vt:lpstr>Transform Equations</vt:lpstr>
      <vt:lpstr>Transform Equations</vt:lpstr>
      <vt:lpstr>Transform Equations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Windows User</cp:lastModifiedBy>
  <cp:revision>23</cp:revision>
  <dcterms:created xsi:type="dcterms:W3CDTF">2011-01-07T01:27:12Z</dcterms:created>
  <dcterms:modified xsi:type="dcterms:W3CDTF">2018-01-05T05:03:23Z</dcterms:modified>
</cp:coreProperties>
</file>