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6"/>
  </p:notesMasterIdLst>
  <p:sldIdLst>
    <p:sldId id="256" r:id="rId2"/>
    <p:sldId id="257" r:id="rId3"/>
    <p:sldId id="283" r:id="rId4"/>
    <p:sldId id="329" r:id="rId5"/>
    <p:sldId id="284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30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6" r:id="rId27"/>
    <p:sldId id="328" r:id="rId28"/>
    <p:sldId id="320" r:id="rId29"/>
    <p:sldId id="321" r:id="rId30"/>
    <p:sldId id="322" r:id="rId31"/>
    <p:sldId id="323" r:id="rId32"/>
    <p:sldId id="324" r:id="rId33"/>
    <p:sldId id="325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  <p:sldId id="351" r:id="rId55"/>
    <p:sldId id="352" r:id="rId56"/>
    <p:sldId id="353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61" r:id="rId65"/>
    <p:sldId id="362" r:id="rId66"/>
    <p:sldId id="363" r:id="rId67"/>
    <p:sldId id="364" r:id="rId68"/>
    <p:sldId id="365" r:id="rId69"/>
    <p:sldId id="366" r:id="rId70"/>
    <p:sldId id="367" r:id="rId71"/>
    <p:sldId id="368" r:id="rId72"/>
    <p:sldId id="369" r:id="rId73"/>
    <p:sldId id="370" r:id="rId74"/>
    <p:sldId id="371" r:id="rId75"/>
    <p:sldId id="372" r:id="rId76"/>
    <p:sldId id="373" r:id="rId77"/>
    <p:sldId id="374" r:id="rId78"/>
    <p:sldId id="375" r:id="rId79"/>
    <p:sldId id="376" r:id="rId80"/>
    <p:sldId id="377" r:id="rId81"/>
    <p:sldId id="378" r:id="rId82"/>
    <p:sldId id="379" r:id="rId83"/>
    <p:sldId id="380" r:id="rId84"/>
    <p:sldId id="381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 showGuides="1">
      <p:cViewPr varScale="1">
        <p:scale>
          <a:sx n="118" d="100"/>
          <a:sy n="118" d="100"/>
        </p:scale>
        <p:origin x="127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8.wmf"/><Relationship Id="rId7" Type="http://schemas.openxmlformats.org/officeDocument/2006/relationships/image" Target="../media/image4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29.wmf"/><Relationship Id="rId9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8.wmf"/><Relationship Id="rId7" Type="http://schemas.openxmlformats.org/officeDocument/2006/relationships/image" Target="../media/image4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9.wmf"/><Relationship Id="rId4" Type="http://schemas.openxmlformats.org/officeDocument/2006/relationships/image" Target="../media/image29.wmf"/><Relationship Id="rId9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8.wmf"/><Relationship Id="rId7" Type="http://schemas.openxmlformats.org/officeDocument/2006/relationships/image" Target="../media/image4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52.wmf"/><Relationship Id="rId4" Type="http://schemas.openxmlformats.org/officeDocument/2006/relationships/image" Target="../media/image29.wmf"/><Relationship Id="rId9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45.wmf"/><Relationship Id="rId7" Type="http://schemas.openxmlformats.org/officeDocument/2006/relationships/image" Target="../media/image5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43.wmf"/><Relationship Id="rId7" Type="http://schemas.openxmlformats.org/officeDocument/2006/relationships/image" Target="../media/image6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6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3.wmf"/><Relationship Id="rId7" Type="http://schemas.openxmlformats.org/officeDocument/2006/relationships/image" Target="../media/image6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28.wmf"/><Relationship Id="rId7" Type="http://schemas.openxmlformats.org/officeDocument/2006/relationships/image" Target="../media/image45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2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44.wmf"/><Relationship Id="rId7" Type="http://schemas.openxmlformats.org/officeDocument/2006/relationships/image" Target="../media/image74.wmf"/><Relationship Id="rId2" Type="http://schemas.openxmlformats.org/officeDocument/2006/relationships/image" Target="../media/image43.wmf"/><Relationship Id="rId1" Type="http://schemas.openxmlformats.org/officeDocument/2006/relationships/image" Target="../media/image70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77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7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77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43.wmf"/><Relationship Id="rId6" Type="http://schemas.openxmlformats.org/officeDocument/2006/relationships/image" Target="../media/image82.wmf"/><Relationship Id="rId5" Type="http://schemas.openxmlformats.org/officeDocument/2006/relationships/image" Target="../media/image77.wmf"/><Relationship Id="rId4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3.wmf"/><Relationship Id="rId1" Type="http://schemas.openxmlformats.org/officeDocument/2006/relationships/image" Target="../media/image43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73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96.wmf"/><Relationship Id="rId3" Type="http://schemas.openxmlformats.org/officeDocument/2006/relationships/image" Target="../media/image87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43.wmf"/><Relationship Id="rId16" Type="http://schemas.openxmlformats.org/officeDocument/2006/relationships/image" Target="../media/image99.wmf"/><Relationship Id="rId1" Type="http://schemas.openxmlformats.org/officeDocument/2006/relationships/image" Target="../media/image86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5" Type="http://schemas.openxmlformats.org/officeDocument/2006/relationships/image" Target="../media/image98.wmf"/><Relationship Id="rId10" Type="http://schemas.openxmlformats.org/officeDocument/2006/relationships/image" Target="../media/image93.wmf"/><Relationship Id="rId4" Type="http://schemas.openxmlformats.org/officeDocument/2006/relationships/image" Target="../media/image73.wmf"/><Relationship Id="rId9" Type="http://schemas.openxmlformats.org/officeDocument/2006/relationships/image" Target="../media/image92.wmf"/><Relationship Id="rId14" Type="http://schemas.openxmlformats.org/officeDocument/2006/relationships/image" Target="../media/image97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94.wmf"/><Relationship Id="rId18" Type="http://schemas.openxmlformats.org/officeDocument/2006/relationships/image" Target="../media/image99.wmf"/><Relationship Id="rId3" Type="http://schemas.openxmlformats.org/officeDocument/2006/relationships/image" Target="../media/image87.wmf"/><Relationship Id="rId7" Type="http://schemas.openxmlformats.org/officeDocument/2006/relationships/image" Target="../media/image100.wmf"/><Relationship Id="rId12" Type="http://schemas.openxmlformats.org/officeDocument/2006/relationships/image" Target="../media/image93.wmf"/><Relationship Id="rId17" Type="http://schemas.openxmlformats.org/officeDocument/2006/relationships/image" Target="../media/image104.wmf"/><Relationship Id="rId2" Type="http://schemas.openxmlformats.org/officeDocument/2006/relationships/image" Target="../media/image43.wmf"/><Relationship Id="rId16" Type="http://schemas.openxmlformats.org/officeDocument/2006/relationships/image" Target="../media/image97.wmf"/><Relationship Id="rId1" Type="http://schemas.openxmlformats.org/officeDocument/2006/relationships/image" Target="../media/image86.wmf"/><Relationship Id="rId6" Type="http://schemas.openxmlformats.org/officeDocument/2006/relationships/image" Target="../media/image89.wmf"/><Relationship Id="rId11" Type="http://schemas.openxmlformats.org/officeDocument/2006/relationships/image" Target="../media/image90.wmf"/><Relationship Id="rId5" Type="http://schemas.openxmlformats.org/officeDocument/2006/relationships/image" Target="../media/image88.wmf"/><Relationship Id="rId15" Type="http://schemas.openxmlformats.org/officeDocument/2006/relationships/image" Target="../media/image96.wmf"/><Relationship Id="rId10" Type="http://schemas.openxmlformats.org/officeDocument/2006/relationships/image" Target="../media/image103.wmf"/><Relationship Id="rId4" Type="http://schemas.openxmlformats.org/officeDocument/2006/relationships/image" Target="../media/image73.wmf"/><Relationship Id="rId9" Type="http://schemas.openxmlformats.org/officeDocument/2006/relationships/image" Target="../media/image102.wmf"/><Relationship Id="rId14" Type="http://schemas.openxmlformats.org/officeDocument/2006/relationships/image" Target="../media/image9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44.wmf"/><Relationship Id="rId7" Type="http://schemas.openxmlformats.org/officeDocument/2006/relationships/image" Target="../media/image111.wmf"/><Relationship Id="rId2" Type="http://schemas.openxmlformats.org/officeDocument/2006/relationships/image" Target="../media/image43.wmf"/><Relationship Id="rId1" Type="http://schemas.openxmlformats.org/officeDocument/2006/relationships/image" Target="../media/image108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72.wmf"/><Relationship Id="rId9" Type="http://schemas.openxmlformats.org/officeDocument/2006/relationships/image" Target="../media/image113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4" Type="http://schemas.openxmlformats.org/officeDocument/2006/relationships/image" Target="../media/image129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3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4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7.wmf"/><Relationship Id="rId1" Type="http://schemas.openxmlformats.org/officeDocument/2006/relationships/image" Target="../media/image134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5.wmf"/><Relationship Id="rId1" Type="http://schemas.openxmlformats.org/officeDocument/2006/relationships/image" Target="../media/image144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7.wmf"/><Relationship Id="rId1" Type="http://schemas.openxmlformats.org/officeDocument/2006/relationships/image" Target="../media/image139.wmf"/><Relationship Id="rId4" Type="http://schemas.openxmlformats.org/officeDocument/2006/relationships/image" Target="../media/image14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71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0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00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0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37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0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4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8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3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39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8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47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6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59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80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03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5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5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3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7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ab.stanford.edu/pub/voy/museum/pictures/display/robots/IMG_2404ArmFrontPeekingOut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.epson.com/products/g-series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1Lrz0gPvO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urton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yorku.ca/course/443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5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47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9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0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48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44.wmf"/><Relationship Id="rId23" Type="http://schemas.openxmlformats.org/officeDocument/2006/relationships/image" Target="../media/image49.wmf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0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51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74.bin"/><Relationship Id="rId5" Type="http://schemas.openxmlformats.org/officeDocument/2006/relationships/image" Target="../media/image26.wmf"/><Relationship Id="rId15" Type="http://schemas.openxmlformats.org/officeDocument/2006/relationships/image" Target="../media/image44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69.bin"/><Relationship Id="rId22" Type="http://schemas.openxmlformats.org/officeDocument/2006/relationships/oleObject" Target="../embeddings/oleObject7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0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8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8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7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92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44.wmf"/><Relationship Id="rId5" Type="http://schemas.openxmlformats.org/officeDocument/2006/relationships/image" Target="../media/image26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61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90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44.wmf"/><Relationship Id="rId5" Type="http://schemas.openxmlformats.org/officeDocument/2006/relationships/image" Target="../media/image26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98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58.wmf"/><Relationship Id="rId18" Type="http://schemas.openxmlformats.org/officeDocument/2006/relationships/oleObject" Target="../embeddings/oleObject108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44.wmf"/><Relationship Id="rId5" Type="http://schemas.openxmlformats.org/officeDocument/2006/relationships/image" Target="../media/image26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10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3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67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66.wmf"/><Relationship Id="rId5" Type="http://schemas.openxmlformats.org/officeDocument/2006/relationships/image" Target="../media/image43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115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9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124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21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3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120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122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70.wmf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131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10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7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139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73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77.wmf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9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73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77.w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73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82.wmf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0" Type="http://schemas.openxmlformats.org/officeDocument/2006/relationships/image" Target="../media/image73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85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64.bin"/><Relationship Id="rId18" Type="http://schemas.openxmlformats.org/officeDocument/2006/relationships/image" Target="../media/image91.wmf"/><Relationship Id="rId26" Type="http://schemas.openxmlformats.org/officeDocument/2006/relationships/oleObject" Target="../embeddings/oleObject172.bin"/><Relationship Id="rId39" Type="http://schemas.openxmlformats.org/officeDocument/2006/relationships/image" Target="../media/image99.wmf"/><Relationship Id="rId3" Type="http://schemas.openxmlformats.org/officeDocument/2006/relationships/oleObject" Target="../embeddings/oleObject159.bin"/><Relationship Id="rId21" Type="http://schemas.openxmlformats.org/officeDocument/2006/relationships/image" Target="../media/image92.wmf"/><Relationship Id="rId34" Type="http://schemas.openxmlformats.org/officeDocument/2006/relationships/oleObject" Target="../embeddings/oleObject177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66.bin"/><Relationship Id="rId25" Type="http://schemas.openxmlformats.org/officeDocument/2006/relationships/oleObject" Target="../embeddings/oleObject171.bin"/><Relationship Id="rId33" Type="http://schemas.openxmlformats.org/officeDocument/2006/relationships/image" Target="../media/image96.wmf"/><Relationship Id="rId38" Type="http://schemas.openxmlformats.org/officeDocument/2006/relationships/oleObject" Target="../embeddings/oleObject1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20" Type="http://schemas.openxmlformats.org/officeDocument/2006/relationships/oleObject" Target="../embeddings/oleObject168.bin"/><Relationship Id="rId29" Type="http://schemas.openxmlformats.org/officeDocument/2006/relationships/image" Target="../media/image94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163.bin"/><Relationship Id="rId24" Type="http://schemas.openxmlformats.org/officeDocument/2006/relationships/oleObject" Target="../embeddings/oleObject170.bin"/><Relationship Id="rId32" Type="http://schemas.openxmlformats.org/officeDocument/2006/relationships/oleObject" Target="../embeddings/oleObject176.bin"/><Relationship Id="rId37" Type="http://schemas.openxmlformats.org/officeDocument/2006/relationships/image" Target="../media/image98.wmf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65.bin"/><Relationship Id="rId23" Type="http://schemas.openxmlformats.org/officeDocument/2006/relationships/image" Target="../media/image93.wmf"/><Relationship Id="rId28" Type="http://schemas.openxmlformats.org/officeDocument/2006/relationships/oleObject" Target="../embeddings/oleObject174.bin"/><Relationship Id="rId36" Type="http://schemas.openxmlformats.org/officeDocument/2006/relationships/oleObject" Target="../embeddings/oleObject178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167.bin"/><Relationship Id="rId31" Type="http://schemas.openxmlformats.org/officeDocument/2006/relationships/image" Target="../media/image95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89.wmf"/><Relationship Id="rId22" Type="http://schemas.openxmlformats.org/officeDocument/2006/relationships/oleObject" Target="../embeddings/oleObject169.bin"/><Relationship Id="rId27" Type="http://schemas.openxmlformats.org/officeDocument/2006/relationships/oleObject" Target="../embeddings/oleObject173.bin"/><Relationship Id="rId30" Type="http://schemas.openxmlformats.org/officeDocument/2006/relationships/oleObject" Target="../embeddings/oleObject175.bin"/><Relationship Id="rId35" Type="http://schemas.openxmlformats.org/officeDocument/2006/relationships/image" Target="../media/image97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85.bin"/><Relationship Id="rId18" Type="http://schemas.openxmlformats.org/officeDocument/2006/relationships/image" Target="../media/image101.wmf"/><Relationship Id="rId26" Type="http://schemas.openxmlformats.org/officeDocument/2006/relationships/image" Target="../media/image93.wmf"/><Relationship Id="rId39" Type="http://schemas.openxmlformats.org/officeDocument/2006/relationships/oleObject" Target="../embeddings/oleObject199.bin"/><Relationship Id="rId3" Type="http://schemas.openxmlformats.org/officeDocument/2006/relationships/oleObject" Target="../embeddings/oleObject180.bin"/><Relationship Id="rId21" Type="http://schemas.openxmlformats.org/officeDocument/2006/relationships/oleObject" Target="../embeddings/oleObject189.bin"/><Relationship Id="rId34" Type="http://schemas.openxmlformats.org/officeDocument/2006/relationships/image" Target="../media/image96.wmf"/><Relationship Id="rId42" Type="http://schemas.openxmlformats.org/officeDocument/2006/relationships/oleObject" Target="../embeddings/oleObject201.bin"/><Relationship Id="rId7" Type="http://schemas.openxmlformats.org/officeDocument/2006/relationships/oleObject" Target="../embeddings/oleObject182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87.bin"/><Relationship Id="rId25" Type="http://schemas.openxmlformats.org/officeDocument/2006/relationships/oleObject" Target="../embeddings/oleObject191.bin"/><Relationship Id="rId33" Type="http://schemas.openxmlformats.org/officeDocument/2006/relationships/oleObject" Target="../embeddings/oleObject196.bin"/><Relationship Id="rId38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29" Type="http://schemas.openxmlformats.org/officeDocument/2006/relationships/oleObject" Target="../embeddings/oleObject194.bin"/><Relationship Id="rId41" Type="http://schemas.openxmlformats.org/officeDocument/2006/relationships/oleObject" Target="../embeddings/oleObject200.bin"/><Relationship Id="rId1" Type="http://schemas.openxmlformats.org/officeDocument/2006/relationships/vmlDrawing" Target="../drawings/vmlDrawing3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184.bin"/><Relationship Id="rId24" Type="http://schemas.openxmlformats.org/officeDocument/2006/relationships/image" Target="../media/image90.wmf"/><Relationship Id="rId32" Type="http://schemas.openxmlformats.org/officeDocument/2006/relationships/image" Target="../media/image95.wmf"/><Relationship Id="rId37" Type="http://schemas.openxmlformats.org/officeDocument/2006/relationships/oleObject" Target="../embeddings/oleObject198.bin"/><Relationship Id="rId40" Type="http://schemas.openxmlformats.org/officeDocument/2006/relationships/image" Target="../media/image99.wmf"/><Relationship Id="rId5" Type="http://schemas.openxmlformats.org/officeDocument/2006/relationships/oleObject" Target="../embeddings/oleObject181.bin"/><Relationship Id="rId15" Type="http://schemas.openxmlformats.org/officeDocument/2006/relationships/oleObject" Target="../embeddings/oleObject186.bin"/><Relationship Id="rId23" Type="http://schemas.openxmlformats.org/officeDocument/2006/relationships/oleObject" Target="../embeddings/oleObject190.bin"/><Relationship Id="rId28" Type="http://schemas.openxmlformats.org/officeDocument/2006/relationships/oleObject" Target="../embeddings/oleObject193.bin"/><Relationship Id="rId36" Type="http://schemas.openxmlformats.org/officeDocument/2006/relationships/image" Target="../media/image97.wmf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188.bin"/><Relationship Id="rId31" Type="http://schemas.openxmlformats.org/officeDocument/2006/relationships/oleObject" Target="../embeddings/oleObject195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83.bin"/><Relationship Id="rId14" Type="http://schemas.openxmlformats.org/officeDocument/2006/relationships/image" Target="../media/image89.wmf"/><Relationship Id="rId22" Type="http://schemas.openxmlformats.org/officeDocument/2006/relationships/image" Target="../media/image103.wmf"/><Relationship Id="rId27" Type="http://schemas.openxmlformats.org/officeDocument/2006/relationships/oleObject" Target="../embeddings/oleObject192.bin"/><Relationship Id="rId30" Type="http://schemas.openxmlformats.org/officeDocument/2006/relationships/image" Target="../media/image94.wmf"/><Relationship Id="rId35" Type="http://schemas.openxmlformats.org/officeDocument/2006/relationships/oleObject" Target="../embeddings/oleObject197.bin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105.w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210.bin"/><Relationship Id="rId18" Type="http://schemas.openxmlformats.org/officeDocument/2006/relationships/image" Target="../media/image112.wmf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7.bin"/><Relationship Id="rId12" Type="http://schemas.openxmlformats.org/officeDocument/2006/relationships/image" Target="../media/image109.wmf"/><Relationship Id="rId17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1.wmf"/><Relationship Id="rId20" Type="http://schemas.openxmlformats.org/officeDocument/2006/relationships/image" Target="../media/image113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09.bin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1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213.bin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208.bin"/><Relationship Id="rId14" Type="http://schemas.openxmlformats.org/officeDocument/2006/relationships/image" Target="../media/image110.w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215.bin"/><Relationship Id="rId4" Type="http://schemas.openxmlformats.org/officeDocument/2006/relationships/image" Target="../media/image114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216.bin"/><Relationship Id="rId7" Type="http://schemas.openxmlformats.org/officeDocument/2006/relationships/oleObject" Target="../embeddings/oleObject2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217.bin"/><Relationship Id="rId4" Type="http://schemas.openxmlformats.org/officeDocument/2006/relationships/image" Target="../media/image116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220.bin"/><Relationship Id="rId4" Type="http://schemas.openxmlformats.org/officeDocument/2006/relationships/image" Target="../media/image119.wmf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221.bin"/><Relationship Id="rId7" Type="http://schemas.openxmlformats.org/officeDocument/2006/relationships/oleObject" Target="../embeddings/oleObject2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22.wmf"/><Relationship Id="rId5" Type="http://schemas.openxmlformats.org/officeDocument/2006/relationships/oleObject" Target="../embeddings/oleObject222.bin"/><Relationship Id="rId4" Type="http://schemas.openxmlformats.org/officeDocument/2006/relationships/image" Target="../media/image121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25.wmf"/><Relationship Id="rId5" Type="http://schemas.openxmlformats.org/officeDocument/2006/relationships/oleObject" Target="../embeddings/oleObject225.bin"/><Relationship Id="rId4" Type="http://schemas.openxmlformats.org/officeDocument/2006/relationships/image" Target="../media/image124.wmf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227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229.bin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31.wmf"/><Relationship Id="rId5" Type="http://schemas.openxmlformats.org/officeDocument/2006/relationships/oleObject" Target="../embeddings/oleObject231.bin"/><Relationship Id="rId4" Type="http://schemas.openxmlformats.org/officeDocument/2006/relationships/image" Target="../media/image130.w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133.wmf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4" Type="http://schemas.openxmlformats.org/officeDocument/2006/relationships/image" Target="../media/image134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236.bin"/><Relationship Id="rId4" Type="http://schemas.openxmlformats.org/officeDocument/2006/relationships/image" Target="../media/image13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37.wmf"/><Relationship Id="rId5" Type="http://schemas.openxmlformats.org/officeDocument/2006/relationships/oleObject" Target="../embeddings/oleObject238.bin"/><Relationship Id="rId4" Type="http://schemas.openxmlformats.org/officeDocument/2006/relationships/image" Target="../media/image134.wmf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244.bin"/><Relationship Id="rId3" Type="http://schemas.openxmlformats.org/officeDocument/2006/relationships/oleObject" Target="../embeddings/oleObject239.bin"/><Relationship Id="rId7" Type="http://schemas.openxmlformats.org/officeDocument/2006/relationships/oleObject" Target="../embeddings/oleObject241.bin"/><Relationship Id="rId12" Type="http://schemas.openxmlformats.org/officeDocument/2006/relationships/image" Target="../media/image1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243.bin"/><Relationship Id="rId5" Type="http://schemas.openxmlformats.org/officeDocument/2006/relationships/oleObject" Target="../embeddings/oleObject240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242.bin"/><Relationship Id="rId14" Type="http://schemas.openxmlformats.org/officeDocument/2006/relationships/image" Target="../media/image143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45.wmf"/><Relationship Id="rId5" Type="http://schemas.openxmlformats.org/officeDocument/2006/relationships/oleObject" Target="../embeddings/oleObject246.bin"/><Relationship Id="rId4" Type="http://schemas.openxmlformats.org/officeDocument/2006/relationships/image" Target="../media/image144.wmf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248.bin"/><Relationship Id="rId10" Type="http://schemas.openxmlformats.org/officeDocument/2006/relationships/image" Target="../media/image147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250.bin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oleObject" Target="../embeddings/oleObject251.bin"/><Relationship Id="rId7" Type="http://schemas.openxmlformats.org/officeDocument/2006/relationships/oleObject" Target="../embeddings/oleObject2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47.wmf"/><Relationship Id="rId5" Type="http://schemas.openxmlformats.org/officeDocument/2006/relationships/oleObject" Target="../embeddings/oleObject252.bin"/><Relationship Id="rId10" Type="http://schemas.openxmlformats.org/officeDocument/2006/relationships/image" Target="../media/image148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25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CSE4421/5324: Introduction to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 Variables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 and prismatic joints are one degree of freedom (DOF) joints; thus, they can be described using a single numeric value called a joint variable</a:t>
            </a:r>
          </a:p>
          <a:p>
            <a:pPr marL="514350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joint variable for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Revolute Joint Variable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</a:t>
            </a:r>
          </a:p>
          <a:p>
            <a:pPr marL="788670" lvl="1" indent="-514350"/>
            <a:r>
              <a:rPr lang="en-CA" dirty="0"/>
              <a:t>like a hinge</a:t>
            </a:r>
          </a:p>
          <a:p>
            <a:pPr marL="788670" lvl="1" indent="-514350"/>
            <a:r>
              <a:rPr lang="en-CA" dirty="0"/>
              <a:t>allows relative rotation about a fixed axis between two links</a:t>
            </a:r>
          </a:p>
          <a:p>
            <a:pPr marL="1062990" lvl="2" indent="-514350"/>
            <a:r>
              <a:rPr lang="en-CA" dirty="0"/>
              <a:t>axis of rotation is the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/>
              <a:t> axis by convention</a:t>
            </a:r>
            <a:endParaRPr lang="en-CA" dirty="0" smtClean="0"/>
          </a:p>
          <a:p>
            <a:pPr marL="514350" indent="-514350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joint variable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48006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2"/>
          </p:cNvCxnSpPr>
          <p:nvPr/>
        </p:nvCxnSpPr>
        <p:spPr>
          <a:xfrm>
            <a:off x="1828800" y="52578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</p:cNvCxnSpPr>
          <p:nvPr/>
        </p:nvCxnSpPr>
        <p:spPr>
          <a:xfrm rot="5400000" flipH="1" flipV="1">
            <a:off x="4895289" y="3429001"/>
            <a:ext cx="1505511" cy="1505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958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7" idx="6"/>
          </p:cNvCxnSpPr>
          <p:nvPr/>
        </p:nvCxnSpPr>
        <p:spPr>
          <a:xfrm>
            <a:off x="50292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48006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4290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46482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218580" y="4611224"/>
            <a:ext cx="281610" cy="646576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72691" y="5812112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</a:t>
            </a:r>
            <a:r>
              <a:rPr lang="en-CA" dirty="0" smtClean="0"/>
              <a:t>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Prismatic Joint Variable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prismatic</a:t>
            </a:r>
          </a:p>
          <a:p>
            <a:pPr marL="788670" lvl="1" indent="-514350"/>
            <a:r>
              <a:rPr lang="en-CA" dirty="0"/>
              <a:t>like a piston</a:t>
            </a:r>
          </a:p>
          <a:p>
            <a:pPr marL="788670" lvl="1" indent="-514350"/>
            <a:r>
              <a:rPr lang="en-CA" dirty="0"/>
              <a:t>allows relative translation along a fixed axis between two links</a:t>
            </a:r>
          </a:p>
          <a:p>
            <a:pPr marL="1062990" lvl="2" indent="-514350"/>
            <a:r>
              <a:rPr lang="en-CA" dirty="0"/>
              <a:t>axis of translation is the 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/>
              <a:t> axis by convention</a:t>
            </a:r>
            <a:endParaRPr lang="en-CA" dirty="0" smtClean="0"/>
          </a:p>
          <a:p>
            <a:pPr marL="788670" lvl="1" indent="-514350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joint variable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4507468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28800" y="4050268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405026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048000" y="4507468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57600" y="3897868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57600" y="5117068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953000" y="4507468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6400" y="4507468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57600" y="5421868"/>
            <a:ext cx="18288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5800" y="54980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72691" y="5955268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</a:t>
            </a:r>
            <a:r>
              <a:rPr lang="en-CA" dirty="0" smtClean="0"/>
              <a:t>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Common Manipulator </a:t>
            </a:r>
            <a:r>
              <a:rPr lang="en-CA" dirty="0" err="1" smtClean="0"/>
              <a:t>Arrangments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industrial manipulators have six or fewer joints</a:t>
            </a:r>
          </a:p>
          <a:p>
            <a:pPr lvl="1"/>
            <a:r>
              <a:rPr lang="en-CA" dirty="0" smtClean="0"/>
              <a:t>the first three joints are the arm</a:t>
            </a:r>
          </a:p>
          <a:p>
            <a:pPr lvl="1"/>
            <a:r>
              <a:rPr lang="en-CA" dirty="0" smtClean="0"/>
              <a:t>the remaining joints are the wrist</a:t>
            </a:r>
          </a:p>
          <a:p>
            <a:r>
              <a:rPr lang="en-CA" dirty="0" smtClean="0"/>
              <a:t>it is common to describe such manipulators using the joints of the arm</a:t>
            </a:r>
          </a:p>
          <a:p>
            <a:pPr lvl="1"/>
            <a:r>
              <a:rPr lang="en-CA" dirty="0" smtClean="0"/>
              <a:t>R: revolute joint</a:t>
            </a:r>
          </a:p>
          <a:p>
            <a:pPr lvl="1"/>
            <a:r>
              <a:rPr lang="en-CA" dirty="0" smtClean="0"/>
              <a:t>P: prismatic joint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57150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Articulated Manipulator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RRR (first three joints are all revolute)</a:t>
            </a:r>
          </a:p>
          <a:p>
            <a:r>
              <a:rPr lang="en-CA" dirty="0" smtClean="0"/>
              <a:t>joint axes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: waist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: shoulder (perpendicular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: elbow (parallel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953000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876800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50292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292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8674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5438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248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6294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104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3"/>
          </p:cNvCxnSpPr>
          <p:nvPr/>
        </p:nvCxnSpPr>
        <p:spPr>
          <a:xfrm rot="5400000">
            <a:off x="68580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580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76962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7150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75438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5410200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43500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816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239216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4419600"/>
            <a:ext cx="75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elbow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4038600"/>
            <a:ext cx="93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forearm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4953000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640715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467600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943600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1722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010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3488383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Manipulator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Stanford arm </a:t>
            </a:r>
          </a:p>
          <a:p>
            <a:pPr lvl="1"/>
            <a:r>
              <a:rPr lang="en-CA" sz="1400" dirty="0" smtClean="0">
                <a:hlinkClick r:id="rId2"/>
              </a:rPr>
              <a:t>http://infolab.stanford.edu/pub/voy/museum/pictures/display/robots/IMG_2404ArmFrontPeekingOut.JPG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726383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650183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9383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26383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73983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4983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2802583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02583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640783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488383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3183583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916883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54983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45583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34200" y="3657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012599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507183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2726383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414098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716983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45583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876800" y="33528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24400" y="35052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7244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51816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6200000" flipV="1">
            <a:off x="54102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5943600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0600" y="3200400"/>
            <a:ext cx="1143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81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4876800" y="3886200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087591" y="4961409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6019800" y="44196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SCARA Manipulator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Selective Compliant Articulated Robot for Assembly </a:t>
            </a:r>
          </a:p>
          <a:p>
            <a:pPr lvl="1"/>
            <a:r>
              <a:rPr lang="en-CA" sz="1400" dirty="0" smtClean="0">
                <a:hlinkClick r:id="rId2"/>
              </a:rPr>
              <a:t>http://www.robots.epson.com/products/g-series.htm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1887347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1590955" y="4639792"/>
            <a:ext cx="1524000" cy="16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094664" y="3467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32764" y="2743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7764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1887347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877947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723564" y="2895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019800" y="3505200"/>
            <a:ext cx="914400" cy="9143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0198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6477001" y="3809999"/>
            <a:ext cx="1066798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6743700" y="4000500"/>
            <a:ext cx="1142999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467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9" name="Flowchart: Magnetic Disk 38"/>
          <p:cNvSpPr/>
          <p:nvPr/>
        </p:nvSpPr>
        <p:spPr>
          <a:xfrm>
            <a:off x="3732964" y="3429000"/>
            <a:ext cx="914400" cy="9144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endCxn id="39" idx="2"/>
          </p:cNvCxnSpPr>
          <p:nvPr/>
        </p:nvCxnSpPr>
        <p:spPr>
          <a:xfrm>
            <a:off x="2361364" y="3886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3"/>
          </p:cNvCxnSpPr>
          <p:nvPr/>
        </p:nvCxnSpPr>
        <p:spPr>
          <a:xfrm rot="5400000">
            <a:off x="4152064" y="4381500"/>
            <a:ext cx="76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075864" y="3467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90164" y="33528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90164" y="44196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42564" y="38862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923464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6286500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3732964" y="2971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Robots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of the preceding examples are examples of serial chains</a:t>
            </a:r>
          </a:p>
          <a:p>
            <a:pPr lvl="1"/>
            <a:r>
              <a:rPr lang="en-US" dirty="0" smtClean="0"/>
              <a:t>base (link 0) is connected to link 1 by a joint</a:t>
            </a:r>
          </a:p>
          <a:p>
            <a:pPr lvl="1"/>
            <a:r>
              <a:rPr lang="en-US" dirty="0" smtClean="0"/>
              <a:t>link 1 is connected to link 2 by a joint</a:t>
            </a:r>
          </a:p>
          <a:p>
            <a:pPr lvl="1"/>
            <a:r>
              <a:rPr lang="en-US" dirty="0" smtClean="0"/>
              <a:t>link 2 is connected to link 3 by a joint ... and so on</a:t>
            </a:r>
          </a:p>
          <a:p>
            <a:r>
              <a:rPr lang="en-US" dirty="0" smtClean="0"/>
              <a:t>a parallel robot is formed by connecting two or more serial chains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www.youtube.com/watch?v=p1Lrz0gPvOA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/>
          <a:p>
            <a:r>
              <a:rPr lang="en-US" dirty="0" smtClean="0"/>
              <a:t>Parallel 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9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the base coordinate frame of the robot</a:t>
            </a:r>
          </a:p>
          <a:p>
            <a:pPr lvl="1"/>
            <a:r>
              <a:rPr lang="en-CA" dirty="0" smtClean="0"/>
              <a:t>we want 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CA" dirty="0" smtClean="0"/>
              <a:t>) to be expressed in this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Contact Information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Burton Ma</a:t>
            </a:r>
            <a:br>
              <a:rPr lang="en-US" dirty="0" smtClean="0"/>
            </a:br>
            <a:r>
              <a:rPr lang="en-US" dirty="0" err="1" smtClean="0"/>
              <a:t>Lassonde</a:t>
            </a:r>
            <a:r>
              <a:rPr lang="en-US" dirty="0" smtClean="0"/>
              <a:t> 2046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burton@cse.yorku.ca</a:t>
            </a:r>
            <a:endParaRPr lang="en-US" dirty="0" smtClean="0"/>
          </a:p>
          <a:p>
            <a:r>
              <a:rPr lang="en-US" dirty="0" smtClean="0"/>
              <a:t>EECS4421/5324</a:t>
            </a:r>
            <a:br>
              <a:rPr lang="en-US" dirty="0" smtClean="0"/>
            </a:br>
            <a:r>
              <a:rPr lang="en-US" dirty="0" smtClean="0"/>
              <a:t>lectures Monday, Wednesday, Friday </a:t>
            </a:r>
            <a:r>
              <a:rPr lang="en-US" dirty="0" smtClean="0"/>
              <a:t>1:30-2:30PM (</a:t>
            </a:r>
            <a:r>
              <a:rPr lang="en-US" dirty="0" smtClean="0"/>
              <a:t>SLH</a:t>
            </a:r>
            <a:r>
              <a:rPr lang="en-US" dirty="0" smtClean="0"/>
              <a:t> C)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 1 </a:t>
            </a:r>
            <a:r>
              <a:rPr lang="en-US" dirty="0" smtClean="0"/>
              <a:t>Thursday </a:t>
            </a:r>
            <a:r>
              <a:rPr lang="en-US" dirty="0" smtClean="0"/>
              <a:t>12:30-2:30</a:t>
            </a:r>
            <a:r>
              <a:rPr lang="en-US" dirty="0" smtClean="0"/>
              <a:t>, Prism </a:t>
            </a:r>
            <a:r>
              <a:rPr lang="en-US" dirty="0" smtClean="0"/>
              <a:t>1004</a:t>
            </a:r>
            <a:br>
              <a:rPr lang="en-US" dirty="0" smtClean="0"/>
            </a:br>
            <a:r>
              <a:rPr lang="en-US" dirty="0" smtClean="0"/>
              <a:t>Lab </a:t>
            </a:r>
            <a:r>
              <a:rPr lang="en-US" dirty="0"/>
              <a:t>2 Thursday </a:t>
            </a:r>
            <a:r>
              <a:rPr lang="en-US" dirty="0" smtClean="0"/>
              <a:t>2:30-4:30</a:t>
            </a:r>
            <a:r>
              <a:rPr lang="en-US" dirty="0"/>
              <a:t>, Prism </a:t>
            </a:r>
            <a:r>
              <a:rPr lang="en-US" dirty="0" smtClean="0"/>
              <a:t>1004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www.eecs.yorku.ca/course/4421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(web site not complete yet)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moves in a circle centered on the base frame origin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a coordinate frame with origin located on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with the same orientation as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moves in a circle centered on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1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we also want the orientation of frame 2 with respect to the base frame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expressed in terms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without proof I claim: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1524000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2286000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1828006" y="4953000"/>
            <a:ext cx="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828801" y="5562600"/>
            <a:ext cx="6175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141534" y="4648200"/>
            <a:ext cx="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5029200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286000" y="5259283"/>
            <a:ext cx="1676400" cy="16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expressed in frame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28428" y="4876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2672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342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910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3668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52578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342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43400" y="5257800"/>
            <a:ext cx="1676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93396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7700000" flipV="1">
            <a:off x="6328024" y="3278614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6900000" flipH="1" flipV="1">
            <a:off x="7163678" y="3613667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08095" y="3878896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6000" y="2867363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3518043" y="44958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 flipV="1">
            <a:off x="4280043" y="52578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99243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22843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30492" y="441430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96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expressed in frame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5400000" flipH="1" flipV="1">
            <a:off x="1066800" y="5498067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62600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6598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H="1" flipV="1">
            <a:off x="1828800" y="6260067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 rot="-1800000">
            <a:off x="876427" y="2311445"/>
            <a:ext cx="6644291" cy="2847637"/>
            <a:chOff x="1828006" y="2867363"/>
            <a:chExt cx="6644291" cy="28476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828006" y="4953000"/>
              <a:ext cx="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828801" y="5562600"/>
              <a:ext cx="6175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141534" y="4648200"/>
              <a:ext cx="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86000" y="5029200"/>
              <a:ext cx="0" cy="457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286000" y="5259283"/>
              <a:ext cx="1676400" cy="163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28428" y="4876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CA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286000" y="5257800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267200" y="4343400"/>
              <a:ext cx="274320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4800600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518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6828" y="487680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Symbol" pitchFamily="18" charset="2"/>
                </a:rPr>
                <a:t>q</a:t>
              </a:r>
              <a:r>
                <a:rPr lang="en-CA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7800" y="4953000"/>
              <a:ext cx="45719" cy="304800"/>
            </a:xfrm>
            <a:custGeom>
              <a:avLst/>
              <a:gdLst>
                <a:gd name="connsiteX0" fmla="*/ 0 w 1828800"/>
                <a:gd name="connsiteY0" fmla="*/ 914400 h 1828800"/>
                <a:gd name="connsiteX1" fmla="*/ 267822 w 1828800"/>
                <a:gd name="connsiteY1" fmla="*/ 267822 h 1828800"/>
                <a:gd name="connsiteX2" fmla="*/ 914401 w 1828800"/>
                <a:gd name="connsiteY2" fmla="*/ 1 h 1828800"/>
                <a:gd name="connsiteX3" fmla="*/ 1560979 w 1828800"/>
                <a:gd name="connsiteY3" fmla="*/ 267823 h 1828800"/>
                <a:gd name="connsiteX4" fmla="*/ 1828800 w 1828800"/>
                <a:gd name="connsiteY4" fmla="*/ 914402 h 1828800"/>
                <a:gd name="connsiteX5" fmla="*/ 1560978 w 1828800"/>
                <a:gd name="connsiteY5" fmla="*/ 1560981 h 1828800"/>
                <a:gd name="connsiteX6" fmla="*/ 914399 w 1828800"/>
                <a:gd name="connsiteY6" fmla="*/ 1828802 h 1828800"/>
                <a:gd name="connsiteX7" fmla="*/ 267821 w 1828800"/>
                <a:gd name="connsiteY7" fmla="*/ 1560980 h 1828800"/>
                <a:gd name="connsiteX8" fmla="*/ 0 w 1828800"/>
                <a:gd name="connsiteY8" fmla="*/ 914401 h 1828800"/>
                <a:gd name="connsiteX9" fmla="*/ 0 w 1828800"/>
                <a:gd name="connsiteY9" fmla="*/ 914400 h 1828800"/>
                <a:gd name="connsiteX0" fmla="*/ 1828800 w 1920240"/>
                <a:gd name="connsiteY0" fmla="*/ 914401 h 1828802"/>
                <a:gd name="connsiteX1" fmla="*/ 1560978 w 1920240"/>
                <a:gd name="connsiteY1" fmla="*/ 1560980 h 1828802"/>
                <a:gd name="connsiteX2" fmla="*/ 914399 w 1920240"/>
                <a:gd name="connsiteY2" fmla="*/ 1828801 h 1828802"/>
                <a:gd name="connsiteX3" fmla="*/ 267821 w 1920240"/>
                <a:gd name="connsiteY3" fmla="*/ 1560979 h 1828802"/>
                <a:gd name="connsiteX4" fmla="*/ 0 w 1920240"/>
                <a:gd name="connsiteY4" fmla="*/ 914400 h 1828802"/>
                <a:gd name="connsiteX5" fmla="*/ 0 w 1920240"/>
                <a:gd name="connsiteY5" fmla="*/ 914399 h 1828802"/>
                <a:gd name="connsiteX6" fmla="*/ 267822 w 1920240"/>
                <a:gd name="connsiteY6" fmla="*/ 267821 h 1828802"/>
                <a:gd name="connsiteX7" fmla="*/ 914401 w 1920240"/>
                <a:gd name="connsiteY7" fmla="*/ 0 h 1828802"/>
                <a:gd name="connsiteX8" fmla="*/ 1560979 w 1920240"/>
                <a:gd name="connsiteY8" fmla="*/ 267822 h 1828802"/>
                <a:gd name="connsiteX9" fmla="*/ 1920240 w 1920240"/>
                <a:gd name="connsiteY9" fmla="*/ 1005841 h 1828802"/>
                <a:gd name="connsiteX0" fmla="*/ 1560978 w 1920240"/>
                <a:gd name="connsiteY0" fmla="*/ 1560980 h 1828802"/>
                <a:gd name="connsiteX1" fmla="*/ 914399 w 1920240"/>
                <a:gd name="connsiteY1" fmla="*/ 1828801 h 1828802"/>
                <a:gd name="connsiteX2" fmla="*/ 267821 w 1920240"/>
                <a:gd name="connsiteY2" fmla="*/ 1560979 h 1828802"/>
                <a:gd name="connsiteX3" fmla="*/ 0 w 1920240"/>
                <a:gd name="connsiteY3" fmla="*/ 914400 h 1828802"/>
                <a:gd name="connsiteX4" fmla="*/ 0 w 1920240"/>
                <a:gd name="connsiteY4" fmla="*/ 914399 h 1828802"/>
                <a:gd name="connsiteX5" fmla="*/ 267822 w 1920240"/>
                <a:gd name="connsiteY5" fmla="*/ 267821 h 1828802"/>
                <a:gd name="connsiteX6" fmla="*/ 914401 w 1920240"/>
                <a:gd name="connsiteY6" fmla="*/ 0 h 1828802"/>
                <a:gd name="connsiteX7" fmla="*/ 1560979 w 1920240"/>
                <a:gd name="connsiteY7" fmla="*/ 267822 h 1828802"/>
                <a:gd name="connsiteX8" fmla="*/ 1920240 w 1920240"/>
                <a:gd name="connsiteY8" fmla="*/ 1005841 h 1828802"/>
                <a:gd name="connsiteX0" fmla="*/ 1560978 w 1828800"/>
                <a:gd name="connsiteY0" fmla="*/ 1560980 h 1828802"/>
                <a:gd name="connsiteX1" fmla="*/ 914399 w 1828800"/>
                <a:gd name="connsiteY1" fmla="*/ 1828801 h 1828802"/>
                <a:gd name="connsiteX2" fmla="*/ 267821 w 1828800"/>
                <a:gd name="connsiteY2" fmla="*/ 1560979 h 1828802"/>
                <a:gd name="connsiteX3" fmla="*/ 0 w 1828800"/>
                <a:gd name="connsiteY3" fmla="*/ 914400 h 1828802"/>
                <a:gd name="connsiteX4" fmla="*/ 0 w 1828800"/>
                <a:gd name="connsiteY4" fmla="*/ 914399 h 1828802"/>
                <a:gd name="connsiteX5" fmla="*/ 267822 w 1828800"/>
                <a:gd name="connsiteY5" fmla="*/ 267821 h 1828802"/>
                <a:gd name="connsiteX6" fmla="*/ 914401 w 1828800"/>
                <a:gd name="connsiteY6" fmla="*/ 0 h 1828802"/>
                <a:gd name="connsiteX7" fmla="*/ 1560979 w 1828800"/>
                <a:gd name="connsiteY7" fmla="*/ 267822 h 1828802"/>
                <a:gd name="connsiteX8" fmla="*/ 1828800 w 1828800"/>
                <a:gd name="connsiteY8" fmla="*/ 914398 h 1828802"/>
                <a:gd name="connsiteX0" fmla="*/ 1560978 w 1842589"/>
                <a:gd name="connsiteY0" fmla="*/ 1560980 h 1828802"/>
                <a:gd name="connsiteX1" fmla="*/ 914399 w 1842589"/>
                <a:gd name="connsiteY1" fmla="*/ 1828801 h 1828802"/>
                <a:gd name="connsiteX2" fmla="*/ 267821 w 1842589"/>
                <a:gd name="connsiteY2" fmla="*/ 1560979 h 1828802"/>
                <a:gd name="connsiteX3" fmla="*/ 0 w 1842589"/>
                <a:gd name="connsiteY3" fmla="*/ 914400 h 1828802"/>
                <a:gd name="connsiteX4" fmla="*/ 0 w 1842589"/>
                <a:gd name="connsiteY4" fmla="*/ 914399 h 1828802"/>
                <a:gd name="connsiteX5" fmla="*/ 267822 w 1842589"/>
                <a:gd name="connsiteY5" fmla="*/ 267821 h 1828802"/>
                <a:gd name="connsiteX6" fmla="*/ 914401 w 1842589"/>
                <a:gd name="connsiteY6" fmla="*/ 0 h 1828802"/>
                <a:gd name="connsiteX7" fmla="*/ 1560979 w 1842589"/>
                <a:gd name="connsiteY7" fmla="*/ 267822 h 1828802"/>
                <a:gd name="connsiteX8" fmla="*/ 1828800 w 1842589"/>
                <a:gd name="connsiteY8" fmla="*/ 914398 h 1828802"/>
                <a:gd name="connsiteX0" fmla="*/ 914399 w 1842589"/>
                <a:gd name="connsiteY0" fmla="*/ 1828801 h 1828801"/>
                <a:gd name="connsiteX1" fmla="*/ 267821 w 1842589"/>
                <a:gd name="connsiteY1" fmla="*/ 1560979 h 1828801"/>
                <a:gd name="connsiteX2" fmla="*/ 0 w 1842589"/>
                <a:gd name="connsiteY2" fmla="*/ 914400 h 1828801"/>
                <a:gd name="connsiteX3" fmla="*/ 0 w 1842589"/>
                <a:gd name="connsiteY3" fmla="*/ 914399 h 1828801"/>
                <a:gd name="connsiteX4" fmla="*/ 267822 w 1842589"/>
                <a:gd name="connsiteY4" fmla="*/ 267821 h 1828801"/>
                <a:gd name="connsiteX5" fmla="*/ 914401 w 1842589"/>
                <a:gd name="connsiteY5" fmla="*/ 0 h 1828801"/>
                <a:gd name="connsiteX6" fmla="*/ 1560979 w 1842589"/>
                <a:gd name="connsiteY6" fmla="*/ 267822 h 1828801"/>
                <a:gd name="connsiteX7" fmla="*/ 1828800 w 1842589"/>
                <a:gd name="connsiteY7" fmla="*/ 914398 h 1828801"/>
                <a:gd name="connsiteX0" fmla="*/ 267821 w 1842589"/>
                <a:gd name="connsiteY0" fmla="*/ 1560979 h 1560979"/>
                <a:gd name="connsiteX1" fmla="*/ 0 w 1842589"/>
                <a:gd name="connsiteY1" fmla="*/ 914400 h 1560979"/>
                <a:gd name="connsiteX2" fmla="*/ 0 w 1842589"/>
                <a:gd name="connsiteY2" fmla="*/ 914399 h 1560979"/>
                <a:gd name="connsiteX3" fmla="*/ 267822 w 1842589"/>
                <a:gd name="connsiteY3" fmla="*/ 267821 h 1560979"/>
                <a:gd name="connsiteX4" fmla="*/ 914401 w 1842589"/>
                <a:gd name="connsiteY4" fmla="*/ 0 h 1560979"/>
                <a:gd name="connsiteX5" fmla="*/ 1560979 w 1842589"/>
                <a:gd name="connsiteY5" fmla="*/ 267822 h 1560979"/>
                <a:gd name="connsiteX6" fmla="*/ 1828800 w 1842589"/>
                <a:gd name="connsiteY6" fmla="*/ 914398 h 1560979"/>
                <a:gd name="connsiteX0" fmla="*/ 0 w 1842589"/>
                <a:gd name="connsiteY0" fmla="*/ 914400 h 914400"/>
                <a:gd name="connsiteX1" fmla="*/ 0 w 1842589"/>
                <a:gd name="connsiteY1" fmla="*/ 914399 h 914400"/>
                <a:gd name="connsiteX2" fmla="*/ 267822 w 1842589"/>
                <a:gd name="connsiteY2" fmla="*/ 267821 h 914400"/>
                <a:gd name="connsiteX3" fmla="*/ 914401 w 1842589"/>
                <a:gd name="connsiteY3" fmla="*/ 0 h 914400"/>
                <a:gd name="connsiteX4" fmla="*/ 1560979 w 1842589"/>
                <a:gd name="connsiteY4" fmla="*/ 267822 h 914400"/>
                <a:gd name="connsiteX5" fmla="*/ 1828800 w 1842589"/>
                <a:gd name="connsiteY5" fmla="*/ 914398 h 914400"/>
                <a:gd name="connsiteX0" fmla="*/ 0 w 1842589"/>
                <a:gd name="connsiteY0" fmla="*/ 914400 h 914400"/>
                <a:gd name="connsiteX1" fmla="*/ 267822 w 1842589"/>
                <a:gd name="connsiteY1" fmla="*/ 267821 h 914400"/>
                <a:gd name="connsiteX2" fmla="*/ 914401 w 1842589"/>
                <a:gd name="connsiteY2" fmla="*/ 0 h 914400"/>
                <a:gd name="connsiteX3" fmla="*/ 1560979 w 1842589"/>
                <a:gd name="connsiteY3" fmla="*/ 267822 h 914400"/>
                <a:gd name="connsiteX4" fmla="*/ 1828800 w 1842589"/>
                <a:gd name="connsiteY4" fmla="*/ 914398 h 914400"/>
                <a:gd name="connsiteX0" fmla="*/ 0 w 1574767"/>
                <a:gd name="connsiteY0" fmla="*/ 267821 h 914398"/>
                <a:gd name="connsiteX1" fmla="*/ 646579 w 1574767"/>
                <a:gd name="connsiteY1" fmla="*/ 0 h 914398"/>
                <a:gd name="connsiteX2" fmla="*/ 1293157 w 1574767"/>
                <a:gd name="connsiteY2" fmla="*/ 267822 h 914398"/>
                <a:gd name="connsiteX3" fmla="*/ 1560978 w 1574767"/>
                <a:gd name="connsiteY3" fmla="*/ 914398 h 914398"/>
                <a:gd name="connsiteX0" fmla="*/ 0 w 1574767"/>
                <a:gd name="connsiteY0" fmla="*/ 107762 h 754339"/>
                <a:gd name="connsiteX1" fmla="*/ 1293157 w 1574767"/>
                <a:gd name="connsiteY1" fmla="*/ 107763 h 754339"/>
                <a:gd name="connsiteX2" fmla="*/ 1560978 w 1574767"/>
                <a:gd name="connsiteY2" fmla="*/ 754339 h 754339"/>
                <a:gd name="connsiteX0" fmla="*/ 0 w 281610"/>
                <a:gd name="connsiteY0" fmla="*/ 0 h 646576"/>
                <a:gd name="connsiteX1" fmla="*/ 267821 w 281610"/>
                <a:gd name="connsiteY1" fmla="*/ 646576 h 64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610" h="646576">
                  <a:moveTo>
                    <a:pt x="0" y="0"/>
                  </a:moveTo>
                  <a:cubicBezTo>
                    <a:pt x="152400" y="152400"/>
                    <a:pt x="281610" y="396079"/>
                    <a:pt x="267821" y="64657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343400" y="5257800"/>
              <a:ext cx="16764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93396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7700000" flipV="1">
              <a:off x="6328024" y="3278614"/>
              <a:ext cx="914400" cy="9144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6900000" flipH="1" flipV="1">
              <a:off x="7163678" y="3613667"/>
              <a:ext cx="990600" cy="9906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8108095" y="3878896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2867363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3518043" y="4495800"/>
              <a:ext cx="15240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0800000" flipH="1" flipV="1">
              <a:off x="4280043" y="5257800"/>
              <a:ext cx="15240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499243" y="5257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22843" y="3657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CA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30492" y="4414301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y</a:t>
              </a:r>
              <a:r>
                <a:rPr lang="en-CA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816485" y="5772472"/>
                <a:ext cx="591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85" y="5772472"/>
                <a:ext cx="5918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2707457" y="5848672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49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position (and possibly</a:t>
            </a:r>
            <a:br>
              <a:rPr lang="en-CA" dirty="0" smtClean="0"/>
            </a:br>
            <a:r>
              <a:rPr lang="en-CA" dirty="0" smtClean="0"/>
              <a:t>the orientation) of the end</a:t>
            </a:r>
            <a:br>
              <a:rPr lang="en-CA" dirty="0" smtClean="0"/>
            </a:br>
            <a:r>
              <a:rPr lang="en-CA" dirty="0" err="1" smtClean="0"/>
              <a:t>effector</a:t>
            </a:r>
            <a:r>
              <a:rPr lang="en-CA" dirty="0" smtClean="0"/>
              <a:t>, and the dimensions</a:t>
            </a:r>
            <a:br>
              <a:rPr lang="en-CA" dirty="0" smtClean="0"/>
            </a:br>
            <a:r>
              <a:rPr lang="en-CA" dirty="0" smtClean="0"/>
              <a:t>of the links, what are the joint</a:t>
            </a:r>
            <a:br>
              <a:rPr lang="en-CA" dirty="0" smtClean="0"/>
            </a:br>
            <a:r>
              <a:rPr lang="en-CA" dirty="0" smtClean="0"/>
              <a:t>variables?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V="1">
            <a:off x="3962400" y="2514600"/>
            <a:ext cx="2438400" cy="762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828800" y="3276600"/>
            <a:ext cx="2133600" cy="1981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harder than forward kinematics because there is often more than one possible solution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505200" y="28194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86200" y="3200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Course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introduces the basic concepts of robotic manipulators and autonomous systems. After a review of some fundamental mathematics the course examines the mechanics and dynamics of robot arms, mobile robots, their sensors and algorithms for controlling them.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law of cosines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00400" y="4724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2971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828800" y="2514600"/>
            <a:ext cx="4572000" cy="2743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85800" y="1371600"/>
          <a:ext cx="500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Equation" r:id="rId3" imgW="2501640" imgH="228600" progId="Equation.3">
                  <p:embed/>
                </p:oleObj>
              </mc:Choice>
              <mc:Fallback>
                <p:oleObj name="Equation" r:id="rId3" imgW="250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500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056142" y="3244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62000" y="1219200"/>
          <a:ext cx="401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Equation" r:id="rId3" imgW="2006280" imgH="457200" progId="Equation.3">
                  <p:embed/>
                </p:oleObj>
              </mc:Choice>
              <mc:Fallback>
                <p:oleObj name="Equation" r:id="rId3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401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2667000"/>
          <a:ext cx="284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Equation" r:id="rId5" imgW="1422360" imgH="215640" progId="Equation.3">
                  <p:embed/>
                </p:oleObj>
              </mc:Choice>
              <mc:Fallback>
                <p:oleObj name="Equation" r:id="rId5" imgW="1422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284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2209800"/>
            <a:ext cx="381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and we have the trigonometric identity</a:t>
            </a:r>
            <a:endParaRPr lang="en-US" dirty="0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723900" y="3733800"/>
          <a:ext cx="375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7" imgW="1879560" imgH="457200" progId="Equation.3">
                  <p:embed/>
                </p:oleObj>
              </mc:Choice>
              <mc:Fallback>
                <p:oleObj name="Equation" r:id="rId7" imgW="1879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733800"/>
                        <a:ext cx="3759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3288268"/>
            <a:ext cx="112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therefore,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4888468"/>
            <a:ext cx="742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We could take the inverse cosine, but this gives only one of the two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1600200"/>
          <a:ext cx="231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2311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251460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to obtain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1078468"/>
            <a:ext cx="437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Instead, use the two trigonometric identities:</a:t>
            </a:r>
            <a:endParaRPr lang="en-US" dirty="0"/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3810000" y="1447800"/>
          <a:ext cx="167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1676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762000" y="2870200"/>
          <a:ext cx="2514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7" imgW="1257120" imgH="495000" progId="Equation.3">
                  <p:embed/>
                </p:oleObj>
              </mc:Choice>
              <mc:Fallback>
                <p:oleObj name="Equation" r:id="rId7" imgW="1257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0200"/>
                        <a:ext cx="2514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4050268"/>
            <a:ext cx="82204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which yields both solutions for </a:t>
            </a:r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. In many programming languages you would use the</a:t>
            </a:r>
          </a:p>
          <a:p>
            <a:r>
              <a:rPr lang="en-CA" dirty="0" smtClean="0"/>
              <a:t>four quadrant inverse tangent function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atan2</a:t>
            </a:r>
          </a:p>
          <a:p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c2 = (x*x + y*y – a1*a1 – a2*a2) / (2*a1*a2);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(1 – c2*c2);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theta21 = atan2(s2, 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theta22 = atan2(-s2, c2);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Exercise for the student: show that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838200" y="1524000"/>
          <a:ext cx="4521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3" imgW="2260440" imgH="482400" progId="Equation.3">
                  <p:embed/>
                </p:oleObj>
              </mc:Choice>
              <mc:Fallback>
                <p:oleObj name="Equation" r:id="rId3" imgW="2260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4521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Spatial Descriptions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5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Points and Vectors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point : a location in space</a:t>
            </a:r>
          </a:p>
          <a:p>
            <a:r>
              <a:rPr lang="en-CA" dirty="0" smtClean="0"/>
              <a:t>vector : magnitude (length) and direction between two points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91200" y="25908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908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49600" y="3886200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886200"/>
                        <a:ext cx="25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6300" y="3533775"/>
          <a:ext cx="2286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8" imgW="114120" imgH="139680" progId="Equation.3">
                  <p:embed/>
                </p:oleObj>
              </mc:Choice>
              <mc:Fallback>
                <p:oleObj name="Equation" r:id="rId8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3533775"/>
                        <a:ext cx="22860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7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choosing a frame (a point and two perpendicular vectors of unit length) allows us to assign coordinates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40400" y="251777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Equation" r:id="rId4" imgW="203040" imgH="228600" progId="Equation.3">
                  <p:embed/>
                </p:oleObj>
              </mc:Choice>
              <mc:Fallback>
                <p:oleObj name="Equation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251777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098800" y="38131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38131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400800" y="5181600"/>
          <a:ext cx="2286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8" imgW="1143000" imgH="457200" progId="Equation.3">
                  <p:embed/>
                </p:oleObj>
              </mc:Choice>
              <mc:Fallback>
                <p:oleObj name="Equation" r:id="rId8" imgW="1143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81600"/>
                        <a:ext cx="22860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03400" y="52578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1346994" y="47998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27200" y="5181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2794000" y="5029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10" imgW="164880" imgH="228600" progId="Equation.3">
                  <p:embed/>
                </p:oleObj>
              </mc:Choice>
              <mc:Fallback>
                <p:oleObj name="Equation" r:id="rId1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029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1638300" y="3733800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3733800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651000" y="525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14" imgW="164880" imgH="228600" progId="Equation.3">
                  <p:embed/>
                </p:oleObj>
              </mc:Choice>
              <mc:Fallback>
                <p:oleObj name="Equation" r:id="rId14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525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990600" y="5334000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16" imgW="215640" imgH="215640" progId="Equation.3">
                  <p:embed/>
                </p:oleObj>
              </mc:Choice>
              <mc:Fallback>
                <p:oleObj name="Equation" r:id="rId16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371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20" imgW="685800" imgH="457200" progId="Equation.3">
                  <p:embed/>
                </p:oleObj>
              </mc:Choice>
              <mc:Fallback>
                <p:oleObj name="Equation" r:id="rId20" imgW="68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371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Coordinate Frames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coordinates change depending on the choice of frame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3886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581400" y="2971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765800" y="2517775"/>
          <a:ext cx="355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4" imgW="177480" imgH="228600" progId="Equation.3">
                  <p:embed/>
                </p:oleObj>
              </mc:Choice>
              <mc:Fallback>
                <p:oleObj name="Equation" r:id="rId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2517775"/>
                        <a:ext cx="355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111500" y="38131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Equation" r:id="rId6" imgW="164880" imgH="228600" progId="Equation.3">
                  <p:embed/>
                </p:oleObj>
              </mc:Choice>
              <mc:Fallback>
                <p:oleObj name="Equation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8131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6362700" y="5181600"/>
          <a:ext cx="23622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8" imgW="1180800" imgH="457200" progId="Equation.3">
                  <p:embed/>
                </p:oleObj>
              </mc:Choice>
              <mc:Fallback>
                <p:oleObj name="Equation" r:id="rId8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181600"/>
                        <a:ext cx="23622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28800" y="34290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1372394" y="3885406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52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689100" y="44338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10" imgW="152280" imgH="215640" progId="Equation.3">
                  <p:embed/>
                </p:oleObj>
              </mc:Choice>
              <mc:Fallback>
                <p:oleObj name="Equation" r:id="rId10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4338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832100" y="3179763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Equation" r:id="rId12" imgW="164880" imgH="215640" progId="Equation.3">
                  <p:embed/>
                </p:oleObj>
              </mc:Choice>
              <mc:Fallback>
                <p:oleObj name="Equation" r:id="rId12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179763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1384300" y="2833688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833688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787400" y="2895600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7" name="Equation" r:id="rId16" imgW="190440" imgH="215640" progId="Equation.3">
                  <p:embed/>
                </p:oleObj>
              </mc:Choice>
              <mc:Fallback>
                <p:oleObj name="Equation" r:id="rId16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895600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"/>
          <p:cNvGraphicFramePr>
            <a:graphicFrameLocks noChangeAspect="1"/>
          </p:cNvGraphicFramePr>
          <p:nvPr/>
        </p:nvGraphicFramePr>
        <p:xfrm>
          <a:off x="6400800" y="4267200"/>
          <a:ext cx="129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18" imgW="647640" imgH="457200" progId="Equation.3">
                  <p:embed/>
                </p:oleObj>
              </mc:Choice>
              <mc:Fallback>
                <p:oleObj name="Equation" r:id="rId18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295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6324600" y="3276600"/>
          <a:ext cx="1549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20" imgW="774360" imgH="457200" progId="Equation.3">
                  <p:embed/>
                </p:oleObj>
              </mc:Choice>
              <mc:Fallback>
                <p:oleObj name="Equation" r:id="rId20" imgW="774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76600"/>
                        <a:ext cx="1549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4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Dot Product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dot product of two vectors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90" name="Object 1"/>
          <p:cNvGraphicFramePr>
            <a:graphicFrameLocks noChangeAspect="1"/>
          </p:cNvGraphicFramePr>
          <p:nvPr/>
        </p:nvGraphicFramePr>
        <p:xfrm>
          <a:off x="762000" y="1447800"/>
          <a:ext cx="10922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Equation" r:id="rId4" imgW="545760" imgH="939600" progId="Equation.3">
                  <p:embed/>
                </p:oleObj>
              </mc:Choice>
              <mc:Fallback>
                <p:oleObj name="Equation" r:id="rId4" imgW="545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0922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"/>
          <p:cNvGraphicFramePr>
            <a:graphicFrameLocks noChangeAspect="1"/>
          </p:cNvGraphicFramePr>
          <p:nvPr/>
        </p:nvGraphicFramePr>
        <p:xfrm>
          <a:off x="2209800" y="1447800"/>
          <a:ext cx="10668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Equation" r:id="rId6" imgW="533160" imgH="939600" progId="Equation.3">
                  <p:embed/>
                </p:oleObj>
              </mc:Choice>
              <mc:Fallback>
                <p:oleObj name="Equation" r:id="rId6" imgW="5331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7800"/>
                        <a:ext cx="1066800" cy="216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0" name="Object 1"/>
          <p:cNvGraphicFramePr>
            <a:graphicFrameLocks noChangeAspect="1"/>
          </p:cNvGraphicFramePr>
          <p:nvPr/>
        </p:nvGraphicFramePr>
        <p:xfrm>
          <a:off x="4038600" y="2195513"/>
          <a:ext cx="4114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8" imgW="2057400" imgH="241200" progId="Equation.3">
                  <p:embed/>
                </p:oleObj>
              </mc:Choice>
              <mc:Fallback>
                <p:oleObj name="Equation" r:id="rId8" imgW="2057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95513"/>
                        <a:ext cx="41148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3619500" y="4267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52578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991100" y="47625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257800" y="50292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4953000" y="4038600"/>
          <a:ext cx="25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10" imgW="126720" imgH="139680" progId="Equation.3">
                  <p:embed/>
                </p:oleObj>
              </mc:Choice>
              <mc:Fallback>
                <p:oleObj name="Equation" r:id="rId10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38600"/>
                        <a:ext cx="254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6096000" y="5410200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Equation" r:id="rId12" imgW="114120" imgH="139680" progId="Equation.3">
                  <p:embed/>
                </p:oleObj>
              </mc:Choice>
              <mc:Fallback>
                <p:oleObj name="Equation" r:id="rId12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10200"/>
                        <a:ext cx="2286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4495800" y="4800600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5" name="Object 1"/>
          <p:cNvGraphicFramePr>
            <a:graphicFrameLocks noChangeAspect="1"/>
          </p:cNvGraphicFramePr>
          <p:nvPr/>
        </p:nvGraphicFramePr>
        <p:xfrm>
          <a:off x="4038600" y="5562600"/>
          <a:ext cx="1066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0" name="Equation" r:id="rId16" imgW="533160" imgH="253800" progId="Equation.3">
                  <p:embed/>
                </p:oleObj>
              </mc:Choice>
              <mc:Fallback>
                <p:oleObj name="Equation" r:id="rId16" imgW="533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562600"/>
                        <a:ext cx="10668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657600" y="5486400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4038600" y="2843213"/>
          <a:ext cx="2108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1" name="Equation" r:id="rId18" imgW="1054080" imgH="253800" progId="Equation.3">
                  <p:embed/>
                </p:oleObj>
              </mc:Choice>
              <mc:Fallback>
                <p:oleObj name="Equation" r:id="rId18" imgW="1054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43213"/>
                        <a:ext cx="2108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7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Vector Projection and Rejection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u and v are unit vectors (have magnitude equal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 then the projection becomes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714500" y="14478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2438400"/>
            <a:ext cx="2743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086100" y="19431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352800" y="2209800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8141" name="Object 1"/>
          <p:cNvGraphicFramePr>
            <a:graphicFrameLocks noChangeAspect="1"/>
          </p:cNvGraphicFramePr>
          <p:nvPr/>
        </p:nvGraphicFramePr>
        <p:xfrm>
          <a:off x="3048000" y="1219200"/>
          <a:ext cx="25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Equation" r:id="rId4" imgW="126720" imgH="139680" progId="Equation.3">
                  <p:embed/>
                </p:oleObj>
              </mc:Choice>
              <mc:Fallback>
                <p:oleObj name="Equation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54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2" name="Object 1"/>
          <p:cNvGraphicFramePr>
            <a:graphicFrameLocks noChangeAspect="1"/>
          </p:cNvGraphicFramePr>
          <p:nvPr/>
        </p:nvGraphicFramePr>
        <p:xfrm>
          <a:off x="4191000" y="2590800"/>
          <a:ext cx="2286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Equation" r:id="rId6" imgW="114120" imgH="139680" progId="Equation.3">
                  <p:embed/>
                </p:oleObj>
              </mc:Choice>
              <mc:Fallback>
                <p:oleObj name="Equation" r:id="rId6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90800"/>
                        <a:ext cx="2286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"/>
          <p:cNvGraphicFramePr>
            <a:graphicFrameLocks noChangeAspect="1"/>
          </p:cNvGraphicFramePr>
          <p:nvPr/>
        </p:nvGraphicFramePr>
        <p:xfrm>
          <a:off x="2590800" y="1981200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1752600" y="2590800"/>
            <a:ext cx="1828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733800" y="1447800"/>
            <a:ext cx="0" cy="990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0200" y="2743200"/>
            <a:ext cx="204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 of u on 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810000" y="1752600"/>
            <a:ext cx="212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rejection of u from v</a:t>
            </a:r>
            <a:endParaRPr lang="en-US" dirty="0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2286000" y="3200400"/>
          <a:ext cx="7620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10" imgW="380880" imgH="393480" progId="Equation.3">
                  <p:embed/>
                </p:oleObj>
              </mc:Choice>
              <mc:Fallback>
                <p:oleObj name="Equation" r:id="rId10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7620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6096000" y="1530350"/>
          <a:ext cx="1193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12" imgW="596880" imgH="393480" progId="Equation.3">
                  <p:embed/>
                </p:oleObj>
              </mc:Choice>
              <mc:Fallback>
                <p:oleObj name="Equation" r:id="rId12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30350"/>
                        <a:ext cx="11938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4203700" y="5170487"/>
          <a:ext cx="7366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14" imgW="368280" imgH="203040" progId="Equation.3">
                  <p:embed/>
                </p:oleObj>
              </mc:Choice>
              <mc:Fallback>
                <p:oleObj name="Equation" r:id="rId14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170487"/>
                        <a:ext cx="7366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3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required textbook</a:t>
            </a:r>
          </a:p>
          <a:p>
            <a:r>
              <a:rPr lang="en-US" dirty="0" smtClean="0"/>
              <a:t>first 6 weeks of course uses notation consistent with </a:t>
            </a:r>
            <a:r>
              <a:rPr lang="en-US" i="1" dirty="0" smtClean="0"/>
              <a:t>Robot Modeling and Control</a:t>
            </a:r>
            <a:r>
              <a:rPr lang="en-US" dirty="0" smtClean="0"/>
              <a:t> by MW </a:t>
            </a:r>
            <a:r>
              <a:rPr lang="en-US" dirty="0" err="1" smtClean="0"/>
              <a:t>Spong</a:t>
            </a:r>
            <a:r>
              <a:rPr lang="en-US" dirty="0" smtClean="0"/>
              <a:t>, S Hutchinson, M </a:t>
            </a:r>
            <a:r>
              <a:rPr lang="en-US" dirty="0" err="1" smtClean="0"/>
              <a:t>Vidyasagar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30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suppose we are given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7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4025900" y="4800600"/>
          <a:ext cx="10922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20" imgW="545760" imgH="457200" progId="Equation.3">
                  <p:embed/>
                </p:oleObj>
              </mc:Choice>
              <mc:Fallback>
                <p:oleObj name="Equation" r:id="rId20" imgW="545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800600"/>
                        <a:ext cx="10922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87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location of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43200" y="4800600"/>
          <a:ext cx="36576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Equation" r:id="rId20" imgW="1828800" imgH="457200" progId="Equation.3">
                  <p:embed/>
                </p:oleObj>
              </mc:Choice>
              <mc:Fallback>
                <p:oleObj name="Equation" r:id="rId20" imgW="1828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36576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51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7" name="Equation" r:id="rId22" imgW="190440" imgH="228600" progId="Equation.3">
                  <p:embed/>
                </p:oleObj>
              </mc:Choice>
              <mc:Fallback>
                <p:oleObj name="Equation" r:id="rId22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7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translation vector      can be interpreted as the location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900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864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0299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4102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477000" y="2660649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660649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5334000" y="146208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46208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105400" y="29098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9098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105400" y="34432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432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730500" y="4800600"/>
          <a:ext cx="3683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20" imgW="1841400" imgH="457200" progId="Equation.3">
                  <p:embed/>
                </p:oleObj>
              </mc:Choice>
              <mc:Fallback>
                <p:oleObj name="Equation" r:id="rId20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0" y="4800600"/>
                        <a:ext cx="36830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6553200" y="1398588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22" imgW="533160" imgH="457200" progId="Equation.3">
                  <p:embed/>
                </p:oleObj>
              </mc:Choice>
              <mc:Fallback>
                <p:oleObj name="Equation" r:id="rId22" imgW="53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398588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685800"/>
            <a:ext cx="1839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point expressed</a:t>
            </a:r>
          </a:p>
          <a:p>
            <a:r>
              <a:rPr lang="en-US" dirty="0" smtClean="0"/>
              <a:t>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43200" y="30480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3962400" y="3124200"/>
          <a:ext cx="381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24" imgW="190440" imgH="228600" progId="Equation.3">
                  <p:embed/>
                </p:oleObj>
              </mc:Choice>
              <mc:Fallback>
                <p:oleObj name="Equation" r:id="rId24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24200"/>
                        <a:ext cx="381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23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translation vector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33800" y="838200"/>
          <a:ext cx="3556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3" imgW="177480" imgH="253800" progId="Equation.3">
                  <p:embed/>
                </p:oleObj>
              </mc:Choice>
              <mc:Fallback>
                <p:oleObj name="Equation" r:id="rId3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3556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76346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43200" y="29098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24518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28336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26463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6463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14478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4478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28956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56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34432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10" imgW="215640" imgH="215640" progId="Equation.3">
                  <p:embed/>
                </p:oleObj>
              </mc:Choice>
              <mc:Fallback>
                <p:oleObj name="Equation" r:id="rId10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4432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7" name="Object 2"/>
          <p:cNvGraphicFramePr>
            <a:graphicFrameLocks noChangeAspect="1"/>
          </p:cNvGraphicFramePr>
          <p:nvPr/>
        </p:nvGraphicFramePr>
        <p:xfrm>
          <a:off x="2628900" y="4800600"/>
          <a:ext cx="38862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12" imgW="1942920" imgH="457200" progId="Equation.3">
                  <p:embed/>
                </p:oleObj>
              </mc:Choice>
              <mc:Fallback>
                <p:oleObj name="Equation" r:id="rId12" imgW="1942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800600"/>
                        <a:ext cx="38862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17526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475" name="Object 7"/>
          <p:cNvGraphicFramePr>
            <a:graphicFrameLocks noChangeAspect="1"/>
          </p:cNvGraphicFramePr>
          <p:nvPr/>
        </p:nvGraphicFramePr>
        <p:xfrm>
          <a:off x="304800" y="1524000"/>
          <a:ext cx="12954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14" imgW="647640" imgH="457200" progId="Equation.3">
                  <p:embed/>
                </p:oleObj>
              </mc:Choice>
              <mc:Fallback>
                <p:oleObj name="Equation" r:id="rId14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12954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44958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889500" y="1524000"/>
          <a:ext cx="1117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Equation" r:id="rId16" imgW="558720" imgH="457200" progId="Equation.3">
                  <p:embed/>
                </p:oleObj>
              </mc:Choice>
              <mc:Fallback>
                <p:oleObj name="Equation" r:id="rId16" imgW="558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1524000"/>
                        <a:ext cx="11176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828800" y="2057400"/>
            <a:ext cx="27432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3098800" y="2192338"/>
          <a:ext cx="27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18" imgW="139680" imgH="177480" progId="Equation.3">
                  <p:embed/>
                </p:oleObj>
              </mc:Choice>
              <mc:Fallback>
                <p:oleObj name="Equation" r:id="rId18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192338"/>
                        <a:ext cx="2794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0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Translation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translation vector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771900" y="925513"/>
          <a:ext cx="2794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925513"/>
                        <a:ext cx="2794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0390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suppose that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is rotated relative to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57600" y="5227637"/>
            <a:ext cx="16002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5944394" y="385524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94163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94163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255837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55837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3132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98837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23703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404971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4971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98637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98637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160837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60837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854554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520151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4342606" y="4313237"/>
            <a:ext cx="1828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rot="5400000" flipH="1" flipV="1">
            <a:off x="3162300" y="4732337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5257800" y="3398837"/>
            <a:ext cx="11430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5486400" y="4313237"/>
            <a:ext cx="9144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902074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902074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8" name="Object 2"/>
          <p:cNvGraphicFramePr>
            <a:graphicFrameLocks noChangeAspect="1"/>
          </p:cNvGraphicFramePr>
          <p:nvPr/>
        </p:nvGraphicFramePr>
        <p:xfrm>
          <a:off x="6883400" y="3627437"/>
          <a:ext cx="660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16" imgW="330120" imgH="177480" progId="Equation.3">
                  <p:embed/>
                </p:oleObj>
              </mc:Choice>
              <mc:Fallback>
                <p:oleObj name="Equation" r:id="rId16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627437"/>
                        <a:ext cx="660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9" name="Object 2"/>
          <p:cNvGraphicFramePr>
            <a:graphicFrameLocks noChangeAspect="1"/>
          </p:cNvGraphicFramePr>
          <p:nvPr/>
        </p:nvGraphicFramePr>
        <p:xfrm>
          <a:off x="4216400" y="5456237"/>
          <a:ext cx="711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18" imgW="355320" imgH="177480" progId="Equation.3">
                  <p:embed/>
                </p:oleObj>
              </mc:Choice>
              <mc:Fallback>
                <p:oleObj name="Equation" r:id="rId18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5456237"/>
                        <a:ext cx="711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1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orientation of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895600" y="4891088"/>
          <a:ext cx="27003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16" imgW="1333440" imgH="482400" progId="Equation.3">
                  <p:embed/>
                </p:oleObj>
              </mc:Choice>
              <mc:Fallback>
                <p:oleObj name="Equation" r:id="rId16" imgW="1333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91088"/>
                        <a:ext cx="270033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325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rotation matrix      can be interpreted as the orientation of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expressed in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75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labs/assignments 6 x 5%</a:t>
            </a:r>
          </a:p>
          <a:p>
            <a:r>
              <a:rPr lang="en-US" dirty="0" smtClean="0"/>
              <a:t>midterm, 30%</a:t>
            </a:r>
          </a:p>
          <a:p>
            <a:r>
              <a:rPr lang="en-US" dirty="0" smtClean="0"/>
              <a:t>exam, 40%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5334000" y="28797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797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2362200" y="2193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193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10" imgW="177480" imgH="228600" progId="Equation.3">
                  <p:embed/>
                </p:oleObj>
              </mc:Choice>
              <mc:Fallback>
                <p:oleObj name="Equation" r:id="rId10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514600" y="4098925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12" imgW="431640" imgH="228600" progId="Equation.3">
                  <p:embed/>
                </p:oleObj>
              </mc:Choice>
              <mc:Fallback>
                <p:oleObj name="Equation" r:id="rId12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098925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-1800000">
            <a:off x="3535491" y="3792642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4400000">
            <a:off x="2286688" y="3458239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87" name="Object 2"/>
          <p:cNvGraphicFramePr>
            <a:graphicFrameLocks noChangeAspect="1"/>
          </p:cNvGraphicFramePr>
          <p:nvPr/>
        </p:nvGraphicFramePr>
        <p:xfrm>
          <a:off x="4318000" y="3840162"/>
          <a:ext cx="254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3840162"/>
                        <a:ext cx="254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16" imgW="1981080" imgH="457200" progId="Equation.3">
                  <p:embed/>
                </p:oleObj>
              </mc:Choice>
              <mc:Fallback>
                <p:oleObj name="Equation" r:id="rId16" imgW="1981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295400"/>
          <a:ext cx="1066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18" imgW="533160" imgH="457200" progId="Equation.3">
                  <p:embed/>
                </p:oleObj>
              </mc:Choice>
              <mc:Fallback>
                <p:oleObj name="Equation" r:id="rId18" imgW="53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0668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7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rotation matrix      can be interpreted as a coordinate transformation of a point from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{j}</a:t>
            </a:r>
            <a:r>
              <a:rPr lang="en-US" dirty="0" smtClean="0"/>
              <a:t>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29000" y="838200"/>
          <a:ext cx="3810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name="Equation" r:id="rId3" imgW="190440" imgH="253800" progId="Equation.3">
                  <p:embed/>
                </p:oleObj>
              </mc:Choice>
              <mc:Fallback>
                <p:oleObj name="Equation" r:id="rId3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38200"/>
                        <a:ext cx="3810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4000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expressed 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42513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743200" y="333692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400" y="4175125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562600" y="39878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878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3505200" y="1736725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36725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175000" y="4098925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8" imgW="164880" imgH="228600" progId="Equation.3">
                  <p:embed/>
                </p:oleObj>
              </mc:Choice>
              <mc:Fallback>
                <p:oleObj name="Equation" r:id="rId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098925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Content Placeholder 5"/>
          <p:cNvGraphicFramePr>
            <a:graphicFrameLocks noChangeAspect="1"/>
          </p:cNvGraphicFramePr>
          <p:nvPr/>
        </p:nvGraphicFramePr>
        <p:xfrm>
          <a:off x="2239963" y="4916488"/>
          <a:ext cx="40116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10" imgW="1981080" imgH="457200" progId="Equation.3">
                  <p:embed/>
                </p:oleObj>
              </mc:Choice>
              <mc:Fallback>
                <p:oleObj name="Equation" r:id="rId10" imgW="1981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4916488"/>
                        <a:ext cx="401161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267200" y="1752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569" name="Object 7"/>
          <p:cNvGraphicFramePr>
            <a:graphicFrameLocks noChangeAspect="1"/>
          </p:cNvGraphicFramePr>
          <p:nvPr/>
        </p:nvGraphicFramePr>
        <p:xfrm>
          <a:off x="4572000" y="152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12" imgW="177480" imgH="228600" progId="Equation.3">
                  <p:embed/>
                </p:oleObj>
              </mc:Choice>
              <mc:Fallback>
                <p:oleObj name="Equation" r:id="rId12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5410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5689600" y="2209800"/>
          <a:ext cx="40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2209800"/>
                        <a:ext cx="4064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2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 rotation matrix      can be interpreted as an operator that takes a point and moves it to a new point in the same frame</a:t>
            </a:r>
            <a:endParaRPr lang="en-US" dirty="0"/>
          </a:p>
        </p:txBody>
      </p:sp>
      <p:graphicFrame>
        <p:nvGraphicFramePr>
          <p:cNvPr id="80898" name="Object 15"/>
          <p:cNvGraphicFramePr>
            <a:graphicFrameLocks noChangeAspect="1"/>
          </p:cNvGraphicFramePr>
          <p:nvPr/>
        </p:nvGraphicFramePr>
        <p:xfrm>
          <a:off x="3492500" y="898525"/>
          <a:ext cx="304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898525"/>
                        <a:ext cx="3048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789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613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Rotation and Translation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-1800000">
            <a:off x="5654144" y="28954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4400000">
            <a:off x="5029888" y="275775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638800" y="3048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6553200" y="2362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362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2"/>
          <p:cNvGraphicFramePr>
            <a:graphicFrameLocks noChangeAspect="1"/>
          </p:cNvGraphicFramePr>
          <p:nvPr/>
        </p:nvGraphicFramePr>
        <p:xfrm>
          <a:off x="4953000" y="18288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6" imgW="164880" imgH="215640" progId="Equation.3">
                  <p:embed/>
                </p:oleObj>
              </mc:Choice>
              <mc:Fallback>
                <p:oleObj name="Equation" r:id="rId6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2"/>
          <p:cNvGraphicFramePr>
            <a:graphicFrameLocks noChangeAspect="1"/>
          </p:cNvGraphicFramePr>
          <p:nvPr/>
        </p:nvGraphicFramePr>
        <p:xfrm>
          <a:off x="5334000" y="3062287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62287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2"/>
          <p:cNvGraphicFramePr>
            <a:graphicFrameLocks noChangeAspect="1"/>
          </p:cNvGraphicFramePr>
          <p:nvPr/>
        </p:nvGraphicFramePr>
        <p:xfrm>
          <a:off x="5334000" y="3595687"/>
          <a:ext cx="381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95687"/>
                        <a:ext cx="381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2743200" y="3900487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>
            <a:off x="2286794" y="3442493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667000" y="3824287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721100" y="3636962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12" imgW="164880" imgH="228600" progId="Equation.3">
                  <p:embed/>
                </p:oleObj>
              </mc:Choice>
              <mc:Fallback>
                <p:oleObj name="Equation" r:id="rId1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636962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2578100" y="2438400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Equation" r:id="rId14" imgW="177480" imgH="228600" progId="Equation.3">
                  <p:embed/>
                </p:oleObj>
              </mc:Choice>
              <mc:Fallback>
                <p:oleObj name="Equation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2438400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2349500" y="38862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16" imgW="164880" imgH="228600" progId="Equation.3">
                  <p:embed/>
                </p:oleObj>
              </mc:Choice>
              <mc:Fallback>
                <p:oleObj name="Equation" r:id="rId1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8862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336800" y="4433887"/>
          <a:ext cx="431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18" imgW="215640" imgH="215640" progId="Equation.3">
                  <p:embed/>
                </p:oleObj>
              </mc:Choice>
              <mc:Fallback>
                <p:oleObj name="Equation" r:id="rId18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4433887"/>
                        <a:ext cx="431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9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46375" y="1379537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5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379537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825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Properties of Rotation Matrices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i="1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the columns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are mutually orthogonal</a:t>
            </a:r>
          </a:p>
          <a:p>
            <a:r>
              <a:rPr lang="en-CA" dirty="0" smtClean="0"/>
              <a:t>each column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unit vector</a:t>
            </a:r>
          </a:p>
          <a:p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en-CA" dirty="0" smtClean="0"/>
              <a:t> (the determinant is equal to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455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Rotations in 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876800" y="4191000"/>
          <a:ext cx="365125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Equation" r:id="rId3" imgW="1803240" imgH="711000" progId="Equation.3">
                  <p:embed/>
                </p:oleObj>
              </mc:Choice>
              <mc:Fallback>
                <p:oleObj name="Equation" r:id="rId3" imgW="18032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3651250" cy="143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8208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288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46482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667000" y="3433763"/>
          <a:ext cx="863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33763"/>
                        <a:ext cx="863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6002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819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2743200" y="2819400"/>
            <a:ext cx="1524000" cy="609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476500" y="2324100"/>
            <a:ext cx="1371600" cy="838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1714500" y="2400300"/>
            <a:ext cx="1143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267200" y="24384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581400" y="1752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2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752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1447800" y="19383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3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83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822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Introduction to manipulator kinematics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z-axis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419600" y="1143000"/>
          <a:ext cx="863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Equation" r:id="rId7" imgW="431640" imgH="228600" progId="Equation.3">
                  <p:embed/>
                </p:oleObj>
              </mc:Choice>
              <mc:Fallback>
                <p:oleObj name="Equation" r:id="rId7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143000"/>
                        <a:ext cx="863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759200" y="3962400"/>
            <a:ext cx="1295400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292600" y="3124200"/>
            <a:ext cx="1676400" cy="3048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1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588000" y="25146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25146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835400" y="19050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19042" y="18288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781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x-axis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276600" y="450215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0215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97600" y="316468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4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316468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3434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918200" y="2209800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7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209800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124200" y="3657600"/>
            <a:ext cx="914401" cy="83820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4953000" y="30162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8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162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114800" y="38862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19800000" flipV="1">
            <a:off x="4144694" y="2971798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4400000" flipV="1">
            <a:off x="2895601" y="2637106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28" name="Object 7"/>
          <p:cNvGraphicFramePr>
            <a:graphicFrameLocks noChangeAspect="1"/>
          </p:cNvGraphicFramePr>
          <p:nvPr/>
        </p:nvGraphicFramePr>
        <p:xfrm>
          <a:off x="3124200" y="1328738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9" name="Equation" r:id="rId15" imgW="152280" imgH="215640" progId="Equation.3">
                  <p:embed/>
                </p:oleObj>
              </mc:Choice>
              <mc:Fallback>
                <p:oleObj name="Equation" r:id="rId1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28738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4010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y-axis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292600" y="342900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378200" y="44196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4196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172200" y="3163888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7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63888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3149600" y="342900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8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16200000" flipH="1">
            <a:off x="3670300" y="4051300"/>
            <a:ext cx="1371600" cy="1270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76600" y="2514600"/>
            <a:ext cx="1016000" cy="914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521200" y="4572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572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rot="5400000">
            <a:off x="5177689" y="328051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0906" name="Object 9"/>
          <p:cNvGraphicFramePr>
            <a:graphicFrameLocks noChangeAspect="1"/>
          </p:cNvGraphicFramePr>
          <p:nvPr/>
        </p:nvGraphicFramePr>
        <p:xfrm>
          <a:off x="3911600" y="4083050"/>
          <a:ext cx="254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083050"/>
                        <a:ext cx="2540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3759200" y="3962400"/>
            <a:ext cx="578316" cy="104542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0"/>
              <a:gd name="connsiteY0" fmla="*/ 144580 h 296980"/>
              <a:gd name="connsiteX1" fmla="*/ 601779 w 914400"/>
              <a:gd name="connsiteY1" fmla="*/ 289159 h 296980"/>
              <a:gd name="connsiteX2" fmla="*/ 457200 w 914400"/>
              <a:gd name="connsiteY2" fmla="*/ 296980 h 296980"/>
              <a:gd name="connsiteX3" fmla="*/ 312621 w 914400"/>
              <a:gd name="connsiteY3" fmla="*/ 289159 h 296980"/>
              <a:gd name="connsiteX4" fmla="*/ 1 w 914400"/>
              <a:gd name="connsiteY4" fmla="*/ 144579 h 296980"/>
              <a:gd name="connsiteX5" fmla="*/ 0 w 914400"/>
              <a:gd name="connsiteY5" fmla="*/ 144579 h 296980"/>
              <a:gd name="connsiteX6" fmla="*/ 312621 w 914400"/>
              <a:gd name="connsiteY6" fmla="*/ 0 h 296980"/>
              <a:gd name="connsiteX0" fmla="*/ 601779 w 601779"/>
              <a:gd name="connsiteY0" fmla="*/ 289159 h 296980"/>
              <a:gd name="connsiteX1" fmla="*/ 457200 w 601779"/>
              <a:gd name="connsiteY1" fmla="*/ 296980 h 296980"/>
              <a:gd name="connsiteX2" fmla="*/ 312621 w 601779"/>
              <a:gd name="connsiteY2" fmla="*/ 289159 h 296980"/>
              <a:gd name="connsiteX3" fmla="*/ 1 w 601779"/>
              <a:gd name="connsiteY3" fmla="*/ 144579 h 296980"/>
              <a:gd name="connsiteX4" fmla="*/ 0 w 601779"/>
              <a:gd name="connsiteY4" fmla="*/ 144579 h 296980"/>
              <a:gd name="connsiteX5" fmla="*/ 312621 w 601779"/>
              <a:gd name="connsiteY5" fmla="*/ 0 h 296980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4" fmla="*/ 0 w 601779"/>
              <a:gd name="connsiteY4" fmla="*/ 0 h 152401"/>
              <a:gd name="connsiteX0" fmla="*/ 601779 w 601779"/>
              <a:gd name="connsiteY0" fmla="*/ 144580 h 152401"/>
              <a:gd name="connsiteX1" fmla="*/ 457200 w 601779"/>
              <a:gd name="connsiteY1" fmla="*/ 152401 h 152401"/>
              <a:gd name="connsiteX2" fmla="*/ 312621 w 601779"/>
              <a:gd name="connsiteY2" fmla="*/ 144580 h 152401"/>
              <a:gd name="connsiteX3" fmla="*/ 1 w 601779"/>
              <a:gd name="connsiteY3" fmla="*/ 0 h 152401"/>
              <a:gd name="connsiteX0" fmla="*/ 289158 w 289158"/>
              <a:gd name="connsiteY0" fmla="*/ 0 h 7821"/>
              <a:gd name="connsiteX1" fmla="*/ 144579 w 289158"/>
              <a:gd name="connsiteY1" fmla="*/ 7821 h 7821"/>
              <a:gd name="connsiteX2" fmla="*/ 0 w 289158"/>
              <a:gd name="connsiteY2" fmla="*/ 0 h 7821"/>
              <a:gd name="connsiteX0" fmla="*/ 10000 w 10000"/>
              <a:gd name="connsiteY0" fmla="*/ 0 h 10000"/>
              <a:gd name="connsiteX1" fmla="*/ 5000 w 10000"/>
              <a:gd name="connsiteY1" fmla="*/ 10000 h 10000"/>
              <a:gd name="connsiteX2" fmla="*/ 0 w 10000"/>
              <a:gd name="connsiteY2" fmla="*/ 0 h 10000"/>
              <a:gd name="connsiteX0" fmla="*/ 10000 w 10000"/>
              <a:gd name="connsiteY0" fmla="*/ 0 h 12713"/>
              <a:gd name="connsiteX1" fmla="*/ 5000 w 10000"/>
              <a:gd name="connsiteY1" fmla="*/ 10000 h 12713"/>
              <a:gd name="connsiteX2" fmla="*/ 0 w 10000"/>
              <a:gd name="connsiteY2" fmla="*/ 0 h 1271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  <a:gd name="connsiteX0" fmla="*/ 10000 w 10000"/>
              <a:gd name="connsiteY0" fmla="*/ 48714 h 66833"/>
              <a:gd name="connsiteX1" fmla="*/ 5000 w 10000"/>
              <a:gd name="connsiteY1" fmla="*/ 58714 h 66833"/>
              <a:gd name="connsiteX2" fmla="*/ 0 w 10000"/>
              <a:gd name="connsiteY2" fmla="*/ 0 h 6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66833">
                <a:moveTo>
                  <a:pt x="10000" y="48714"/>
                </a:moveTo>
                <a:cubicBezTo>
                  <a:pt x="8388" y="55337"/>
                  <a:pt x="6667" y="66833"/>
                  <a:pt x="5000" y="58714"/>
                </a:cubicBezTo>
                <a:cubicBezTo>
                  <a:pt x="3333" y="50595"/>
                  <a:pt x="2189" y="52294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62600" y="3962400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+'</a:t>
            </a:r>
            <a:r>
              <a:rPr lang="en-CA" dirty="0" err="1" smtClean="0"/>
              <a:t>ve</a:t>
            </a:r>
            <a:r>
              <a:rPr lang="en-CA" dirty="0" smtClean="0"/>
              <a:t> rotation</a:t>
            </a:r>
            <a:endParaRPr lang="en-US" dirty="0"/>
          </a:p>
        </p:txBody>
      </p:sp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971800" y="1981200"/>
          <a:ext cx="3048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3048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1940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Relative Orientation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3924300" y="3771900"/>
            <a:ext cx="1447800" cy="7619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70263" y="250745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2164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32000" y="3165475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165475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105400" y="4800600"/>
          <a:ext cx="8890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5" imgW="444240" imgH="228600" progId="Equation.3">
                  <p:embed/>
                </p:oleObj>
              </mc:Choice>
              <mc:Fallback>
                <p:oleObj name="Equation" r:id="rId5" imgW="444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8890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>
            <a:off x="2438400" y="3429000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4267200" y="114300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667000" y="17526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3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7"/>
          <p:cNvGraphicFramePr>
            <a:graphicFrameLocks noChangeAspect="1"/>
          </p:cNvGraphicFramePr>
          <p:nvPr/>
        </p:nvGraphicFramePr>
        <p:xfrm>
          <a:off x="2578100" y="45720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4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45720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2700000" flipH="1" flipV="1">
            <a:off x="2702050" y="2776409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8100000">
            <a:off x="2700259" y="4084558"/>
            <a:ext cx="1854200" cy="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976" name="Object 7"/>
          <p:cNvGraphicFramePr>
            <a:graphicFrameLocks noChangeAspect="1"/>
          </p:cNvGraphicFramePr>
          <p:nvPr/>
        </p:nvGraphicFramePr>
        <p:xfrm>
          <a:off x="3733800" y="2438400"/>
          <a:ext cx="508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13" imgW="253800" imgH="177480" progId="Equation.3">
                  <p:embed/>
                </p:oleObj>
              </mc:Choice>
              <mc:Fallback>
                <p:oleObj name="Equation" r:id="rId13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8400"/>
                        <a:ext cx="508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4073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Moving Frames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perform a rotation in frame {1}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9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0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1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2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433762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48200" y="4739482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624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5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683000" y="3429000"/>
          <a:ext cx="863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6" name="Equation" r:id="rId17" imgW="431640" imgH="215640" progId="Equation.3">
                  <p:embed/>
                </p:oleObj>
              </mc:Choice>
              <mc:Fallback>
                <p:oleObj name="Equation" r:id="rId1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3429000"/>
                        <a:ext cx="863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>
            <a:off x="4039394" y="4801394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3505200" y="46482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7" name="Equation" r:id="rId19" imgW="152280" imgH="215640" progId="Equation.3">
                  <p:embed/>
                </p:oleObj>
              </mc:Choice>
              <mc:Fallback>
                <p:oleObj name="Equation" r:id="rId1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82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876800" y="52578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8" name="Equation" r:id="rId20" imgW="164880" imgH="215640" progId="Equation.3">
                  <p:embed/>
                </p:oleObj>
              </mc:Choice>
              <mc:Fallback>
                <p:oleObj name="Equation" r:id="rId2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578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16200000" flipV="1">
            <a:off x="40383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38100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334000" y="4376737"/>
          <a:ext cx="355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9" name="Equation" r:id="rId22" imgW="177480" imgH="215640" progId="Equation.3">
                  <p:embed/>
                </p:oleObj>
              </mc:Choice>
              <mc:Fallback>
                <p:oleObj name="Equation" r:id="rId22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76737"/>
                        <a:ext cx="3556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0400000">
            <a:off x="4054850" y="406559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6291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39000" y="4724400"/>
            <a:ext cx="838200" cy="21351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630194" y="4786312"/>
            <a:ext cx="684212" cy="533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527800" y="5368925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0" name="Equation" r:id="rId24" imgW="164880" imgH="215640" progId="Equation.3">
                  <p:embed/>
                </p:oleObj>
              </mc:Choice>
              <mc:Fallback>
                <p:oleObj name="Equation" r:id="rId24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5368925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950200" y="4376738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1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0200" y="4376738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2" name="Equation" r:id="rId26" imgW="164880" imgH="228600" progId="Equation.3">
                  <p:embed/>
                </p:oleObj>
              </mc:Choice>
              <mc:Fallback>
                <p:oleObj name="Equation" r:id="rId2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3763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3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4" name="Equation" r:id="rId28" imgW="177480" imgH="228600" progId="Equation.3">
                  <p:embed/>
                </p:oleObj>
              </mc:Choice>
              <mc:Fallback>
                <p:oleObj name="Equation" r:id="rId28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553200" y="344328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5" name="Equation" r:id="rId30" imgW="164880" imgH="215640" progId="Equation.3">
                  <p:embed/>
                </p:oleObj>
              </mc:Choice>
              <mc:Fallback>
                <p:oleObj name="Equation" r:id="rId30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44328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6" name="Equation" r:id="rId32" imgW="126720" imgH="203040" progId="Equation.3">
                  <p:embed/>
                </p:oleObj>
              </mc:Choice>
              <mc:Fallback>
                <p:oleObj name="Equation" r:id="rId32" imgW="126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3733800" y="406717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Equation" r:id="rId34" imgW="126720" imgH="177480" progId="Equation.3">
                  <p:embed/>
                </p:oleObj>
              </mc:Choice>
              <mc:Fallback>
                <p:oleObj name="Equation" r:id="rId34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6717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00500" y="5891212"/>
          <a:ext cx="1143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36" imgW="571320" imgH="253800" progId="Equation.3">
                  <p:embed/>
                </p:oleObj>
              </mc:Choice>
              <mc:Fallback>
                <p:oleObj name="Equation" r:id="rId36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891212"/>
                        <a:ext cx="11430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38" imgW="596880" imgH="253800" progId="Equation.3">
                  <p:embed/>
                </p:oleObj>
              </mc:Choice>
              <mc:Fallback>
                <p:oleObj name="Equation" r:id="rId38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71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Successive Rotations in a Fixed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Suppose you perform a rotation in frame {0} to obtain {1}.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Then you rotate {1} in frame {0} to obtain {2}.</a:t>
            </a:r>
          </a:p>
          <a:p>
            <a:pPr marL="514350" indent="-514350">
              <a:buNone/>
            </a:pP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What is the orientation of {2} relative to {0}?</a:t>
            </a:r>
            <a:endParaRPr lang="en-US" dirty="0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6705600" y="5873750"/>
          <a:ext cx="863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4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73750"/>
                        <a:ext cx="863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16200000" flipH="1">
            <a:off x="20193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5926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382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5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71600" y="3429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6"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0800000">
            <a:off x="11430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990600" y="49530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7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362200" y="5338763"/>
          <a:ext cx="9144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8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338763"/>
                        <a:ext cx="9144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V="1">
            <a:off x="1447518" y="4115082"/>
            <a:ext cx="847184" cy="3894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9200" y="4724400"/>
            <a:ext cx="853918" cy="30479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72009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7742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3246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 rot="5400000">
            <a:off x="2167790" y="4918810"/>
            <a:ext cx="381000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  <a:gd name="connsiteX0" fmla="*/ 914400 w 914401"/>
              <a:gd name="connsiteY0" fmla="*/ 144580 h 296980"/>
              <a:gd name="connsiteX1" fmla="*/ 601779 w 914401"/>
              <a:gd name="connsiteY1" fmla="*/ 289159 h 296980"/>
              <a:gd name="connsiteX2" fmla="*/ 457200 w 914401"/>
              <a:gd name="connsiteY2" fmla="*/ 296980 h 296980"/>
              <a:gd name="connsiteX3" fmla="*/ 312621 w 914401"/>
              <a:gd name="connsiteY3" fmla="*/ 289159 h 296980"/>
              <a:gd name="connsiteX4" fmla="*/ 1 w 914401"/>
              <a:gd name="connsiteY4" fmla="*/ 144579 h 296980"/>
              <a:gd name="connsiteX5" fmla="*/ 0 w 914401"/>
              <a:gd name="connsiteY5" fmla="*/ 144579 h 296980"/>
              <a:gd name="connsiteX6" fmla="*/ 312621 w 914401"/>
              <a:gd name="connsiteY6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1" h="296980">
                <a:moveTo>
                  <a:pt x="914400" y="144580"/>
                </a:moveTo>
                <a:cubicBezTo>
                  <a:pt x="834392" y="200653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5001" name="Object 4"/>
          <p:cNvGraphicFramePr>
            <a:graphicFrameLocks noChangeAspect="1"/>
          </p:cNvGraphicFramePr>
          <p:nvPr/>
        </p:nvGraphicFramePr>
        <p:xfrm>
          <a:off x="2032000" y="3433762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name="Equation" r:id="rId13" imgW="164880" imgH="228600" progId="Equation.3">
                  <p:embed/>
                </p:oleObj>
              </mc:Choice>
              <mc:Fallback>
                <p:oleObj name="Equation" r:id="rId1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433762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6200000" flipH="1">
            <a:off x="4610101" y="4762500"/>
            <a:ext cx="609601" cy="5334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114800" y="5257800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0" name="Equation" r:id="rId15" imgW="152280" imgH="215640" progId="Equation.3">
                  <p:embed/>
                </p:oleObj>
              </mc:Choice>
              <mc:Fallback>
                <p:oleObj name="Equation" r:id="rId1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114800" y="3540125"/>
          <a:ext cx="304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1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40125"/>
                        <a:ext cx="304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4953000" y="5338763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2" name="Equation" r:id="rId19" imgW="177480" imgH="228600" progId="Equation.3">
                  <p:embed/>
                </p:oleObj>
              </mc:Choice>
              <mc:Fallback>
                <p:oleObj name="Equation" r:id="rId19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338763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7" name="Object 15"/>
          <p:cNvGraphicFramePr>
            <a:graphicFrameLocks noChangeAspect="1"/>
          </p:cNvGraphicFramePr>
          <p:nvPr/>
        </p:nvGraphicFramePr>
        <p:xfrm>
          <a:off x="5219700" y="4038600"/>
          <a:ext cx="3302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038600"/>
                        <a:ext cx="3302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Freeform 46"/>
          <p:cNvSpPr/>
          <p:nvPr/>
        </p:nvSpPr>
        <p:spPr>
          <a:xfrm rot="21600000">
            <a:off x="4343400" y="3117922"/>
            <a:ext cx="640081" cy="207886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rot="16200000" flipV="1">
            <a:off x="6705318" y="4191282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72390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6775053" y="4946253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8" name="Object 3"/>
          <p:cNvGraphicFramePr>
            <a:graphicFrameLocks noChangeAspect="1"/>
          </p:cNvGraphicFramePr>
          <p:nvPr/>
        </p:nvGraphicFramePr>
        <p:xfrm>
          <a:off x="6705600" y="5257800"/>
          <a:ext cx="330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4" name="Equation" r:id="rId23" imgW="164880" imgH="215640" progId="Equation.3">
                  <p:embed/>
                </p:oleObj>
              </mc:Choice>
              <mc:Fallback>
                <p:oleObj name="Equation" r:id="rId23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57800"/>
                        <a:ext cx="330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9" name="Object 17"/>
          <p:cNvGraphicFramePr>
            <a:graphicFrameLocks noChangeAspect="1"/>
          </p:cNvGraphicFramePr>
          <p:nvPr/>
        </p:nvGraphicFramePr>
        <p:xfrm>
          <a:off x="7848600" y="4038600"/>
          <a:ext cx="355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5" name="Equation" r:id="rId25" imgW="177480" imgH="215640" progId="Equation.3">
                  <p:embed/>
                </p:oleObj>
              </mc:Choice>
              <mc:Fallback>
                <p:oleObj name="Equation" r:id="rId2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038600"/>
                        <a:ext cx="3556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0" name="Object 4"/>
          <p:cNvGraphicFramePr>
            <a:graphicFrameLocks noChangeAspect="1"/>
          </p:cNvGraphicFramePr>
          <p:nvPr/>
        </p:nvGraphicFramePr>
        <p:xfrm>
          <a:off x="7239000" y="3433763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6" name="Equation" r:id="rId27" imgW="164880" imgH="228600" progId="Equation.3">
                  <p:embed/>
                </p:oleObj>
              </mc:Choice>
              <mc:Fallback>
                <p:oleObj name="Equation" r:id="rId2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433763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1" name="Object 3"/>
          <p:cNvGraphicFramePr>
            <a:graphicFrameLocks noChangeAspect="1"/>
          </p:cNvGraphicFramePr>
          <p:nvPr/>
        </p:nvGraphicFramePr>
        <p:xfrm>
          <a:off x="60198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7" name="Equation" r:id="rId28" imgW="164880" imgH="228600" progId="Equation.3">
                  <p:embed/>
                </p:oleObj>
              </mc:Choice>
              <mc:Fallback>
                <p:oleObj name="Equation" r:id="rId28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2" name="Object 20"/>
          <p:cNvGraphicFramePr>
            <a:graphicFrameLocks noChangeAspect="1"/>
          </p:cNvGraphicFramePr>
          <p:nvPr/>
        </p:nvGraphicFramePr>
        <p:xfrm>
          <a:off x="7543800" y="5334000"/>
          <a:ext cx="3556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8" name="Equation" r:id="rId29" imgW="177480" imgH="228600" progId="Equation.3">
                  <p:embed/>
                </p:oleObj>
              </mc:Choice>
              <mc:Fallback>
                <p:oleObj name="Equation" r:id="rId29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334000"/>
                        <a:ext cx="3556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3" name="Object 4"/>
          <p:cNvGraphicFramePr>
            <a:graphicFrameLocks noChangeAspect="1"/>
          </p:cNvGraphicFramePr>
          <p:nvPr/>
        </p:nvGraphicFramePr>
        <p:xfrm>
          <a:off x="6705600" y="353853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9" name="Equation" r:id="rId31" imgW="164880" imgH="215640" progId="Equation.3">
                  <p:embed/>
                </p:oleObj>
              </mc:Choice>
              <mc:Fallback>
                <p:oleObj name="Equation" r:id="rId31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3853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4" name="Object 8"/>
          <p:cNvGraphicFramePr>
            <a:graphicFrameLocks noChangeAspect="1"/>
          </p:cNvGraphicFramePr>
          <p:nvPr/>
        </p:nvGraphicFramePr>
        <p:xfrm>
          <a:off x="2590800" y="4495800"/>
          <a:ext cx="254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0" name="Equation" r:id="rId33" imgW="126720" imgH="203040" progId="Equation.3">
                  <p:embed/>
                </p:oleObj>
              </mc:Choice>
              <mc:Fallback>
                <p:oleObj name="Equation" r:id="rId33" imgW="126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254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8"/>
          <p:cNvGraphicFramePr>
            <a:graphicFrameLocks noChangeAspect="1"/>
          </p:cNvGraphicFramePr>
          <p:nvPr/>
        </p:nvGraphicFramePr>
        <p:xfrm>
          <a:off x="4013200" y="2943225"/>
          <a:ext cx="254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1" name="Equation" r:id="rId35" imgW="126720" imgH="177480" progId="Equation.3">
                  <p:embed/>
                </p:oleObj>
              </mc:Choice>
              <mc:Fallback>
                <p:oleObj name="Equation" r:id="rId35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943225"/>
                        <a:ext cx="2540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6" name="Object 3"/>
          <p:cNvGraphicFramePr>
            <a:graphicFrameLocks noChangeAspect="1"/>
          </p:cNvGraphicFramePr>
          <p:nvPr/>
        </p:nvGraphicFramePr>
        <p:xfrm>
          <a:off x="4051300" y="5905500"/>
          <a:ext cx="1041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2" name="Equation" r:id="rId37" imgW="520560" imgH="241200" progId="Equation.3">
                  <p:embed/>
                </p:oleObj>
              </mc:Choice>
              <mc:Fallback>
                <p:oleObj name="Equation" r:id="rId37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905500"/>
                        <a:ext cx="10414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7" name="Object 3"/>
          <p:cNvGraphicFramePr>
            <a:graphicFrameLocks noChangeAspect="1"/>
          </p:cNvGraphicFramePr>
          <p:nvPr/>
        </p:nvGraphicFramePr>
        <p:xfrm>
          <a:off x="1447800" y="5891212"/>
          <a:ext cx="1193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3" name="Equation" r:id="rId39" imgW="596880" imgH="253800" progId="Equation.3">
                  <p:embed/>
                </p:oleObj>
              </mc:Choice>
              <mc:Fallback>
                <p:oleObj name="Equation" r:id="rId39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91212"/>
                        <a:ext cx="11938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4183460" y="4274740"/>
            <a:ext cx="929482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39" name="Object 4"/>
          <p:cNvGraphicFramePr>
            <a:graphicFrameLocks noChangeAspect="1"/>
          </p:cNvGraphicFramePr>
          <p:nvPr/>
        </p:nvGraphicFramePr>
        <p:xfrm>
          <a:off x="4648200" y="3429000"/>
          <a:ext cx="3302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4" name="Equation" r:id="rId41" imgW="164880" imgH="228600" progId="Equation.3">
                  <p:embed/>
                </p:oleObj>
              </mc:Choice>
              <mc:Fallback>
                <p:oleObj name="Equation" r:id="rId4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429000"/>
                        <a:ext cx="3302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0800000">
            <a:off x="3733800" y="4724400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4184253" y="4959747"/>
            <a:ext cx="699294" cy="2286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4114518" y="4191283"/>
            <a:ext cx="923384" cy="16082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6040" name="Object 3"/>
          <p:cNvGraphicFramePr>
            <a:graphicFrameLocks noChangeAspect="1"/>
          </p:cNvGraphicFramePr>
          <p:nvPr/>
        </p:nvGraphicFramePr>
        <p:xfrm>
          <a:off x="3429000" y="426720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5" name="Equation" r:id="rId42" imgW="164880" imgH="228600" progId="Equation.3">
                  <p:embed/>
                </p:oleObj>
              </mc:Choice>
              <mc:Fallback>
                <p:oleObj name="Equation" r:id="rId42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Arrow Connector 56"/>
          <p:cNvCxnSpPr/>
          <p:nvPr/>
        </p:nvCxnSpPr>
        <p:spPr>
          <a:xfrm rot="5400000" flipH="1" flipV="1">
            <a:off x="4183460" y="3436540"/>
            <a:ext cx="929482" cy="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648200" y="4572000"/>
            <a:ext cx="8382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69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Composition of Rotations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Given a fixed frame {0} and a current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current frame</a:t>
            </a:r>
            <a:r>
              <a:rPr lang="en-CA" dirty="0" smtClean="0"/>
              <a:t> {1} then use </a:t>
            </a:r>
            <a:r>
              <a:rPr lang="en-CA" dirty="0" err="1" smtClean="0"/>
              <a:t>postmulitplication</a:t>
            </a:r>
            <a:r>
              <a:rPr lang="en-CA" dirty="0" smtClean="0"/>
              <a:t> to obtain:</a:t>
            </a:r>
          </a:p>
          <a:p>
            <a:pPr marL="514350" indent="-514350"/>
            <a:endParaRPr lang="en-CA" dirty="0" smtClean="0"/>
          </a:p>
          <a:p>
            <a:pPr marL="514350" indent="-514350"/>
            <a:endParaRPr lang="en-CA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CA" dirty="0" smtClean="0"/>
              <a:t>Given a fixed frame {0} and a frame {1} and</a:t>
            </a:r>
          </a:p>
          <a:p>
            <a:pPr marL="788670" lvl="1" indent="-514350"/>
            <a:r>
              <a:rPr lang="en-CA" dirty="0" smtClean="0"/>
              <a:t>if {2} is obtained by a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in the </a:t>
            </a:r>
            <a:r>
              <a:rPr lang="en-CA" i="1" dirty="0" smtClean="0"/>
              <a:t>fixed frame</a:t>
            </a:r>
            <a:r>
              <a:rPr lang="en-CA" dirty="0" smtClean="0"/>
              <a:t> {0} then use </a:t>
            </a:r>
            <a:r>
              <a:rPr lang="en-CA" dirty="0" err="1" smtClean="0"/>
              <a:t>premultiplication</a:t>
            </a:r>
            <a:r>
              <a:rPr lang="en-CA" dirty="0" smtClean="0"/>
              <a:t> to obtain:</a:t>
            </a:r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7670800" y="822325"/>
          <a:ext cx="406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Equation" r:id="rId3" imgW="203040" imgH="228600" progId="Equation.3">
                  <p:embed/>
                </p:oleObj>
              </mc:Choice>
              <mc:Fallback>
                <p:oleObj name="Equation" r:id="rId3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0800" y="822325"/>
                        <a:ext cx="406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3937000" y="4495800"/>
          <a:ext cx="1270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Equation" r:id="rId5" imgW="634680" imgH="228600" progId="Equation.3">
                  <p:embed/>
                </p:oleObj>
              </mc:Choice>
              <mc:Fallback>
                <p:oleObj name="Equation" r:id="rId5" imgW="634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495800"/>
                        <a:ext cx="1270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3"/>
          <p:cNvGraphicFramePr>
            <a:graphicFrameLocks noChangeAspect="1"/>
          </p:cNvGraphicFramePr>
          <p:nvPr/>
        </p:nvGraphicFramePr>
        <p:xfrm>
          <a:off x="2882900" y="2209800"/>
          <a:ext cx="3378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Equation" r:id="rId7" imgW="1688760" imgH="228600" progId="Equation.3">
                  <p:embed/>
                </p:oleObj>
              </mc:Choice>
              <mc:Fallback>
                <p:oleObj name="Equation" r:id="rId7" imgW="1688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209800"/>
                        <a:ext cx="3378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0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Rotation About a Unit 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00200" y="4648200"/>
          <a:ext cx="7302500" cy="164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9" name="Equation" r:id="rId3" imgW="3263760" imgH="736560" progId="Equation.3">
                  <p:embed/>
                </p:oleObj>
              </mc:Choice>
              <mc:Fallback>
                <p:oleObj name="Equation" r:id="rId3" imgW="32637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7302500" cy="1647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57400" y="3282950"/>
            <a:ext cx="18288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135063" y="2361407"/>
            <a:ext cx="1843882" cy="7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81200" y="320675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143000" y="4273550"/>
          <a:ext cx="330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5" imgW="164880" imgH="228600" progId="Equation.3">
                  <p:embed/>
                </p:oleObj>
              </mc:Choice>
              <mc:Fallback>
                <p:oleObj name="Equation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73550"/>
                        <a:ext cx="330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962400" y="3018631"/>
          <a:ext cx="3556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018631"/>
                        <a:ext cx="355600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914400" y="3282952"/>
            <a:ext cx="1143000" cy="11429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133600" y="996950"/>
          <a:ext cx="33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9" imgW="164880" imgH="228600" progId="Equation.3">
                  <p:embed/>
                </p:oleObj>
              </mc:Choice>
              <mc:Fallback>
                <p:oleObj name="Equation" r:id="rId9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6950"/>
                        <a:ext cx="33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1749425" y="2517775"/>
            <a:ext cx="1073150" cy="4572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1066800" y="3362325"/>
          <a:ext cx="330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11" imgW="164880" imgH="228600" progId="Equation.3">
                  <p:embed/>
                </p:oleObj>
              </mc:Choice>
              <mc:Fallback>
                <p:oleObj name="Equation" r:id="rId1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2325"/>
                        <a:ext cx="330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>
            <a:off x="1749425" y="2974975"/>
            <a:ext cx="15303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514600" y="328295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0200" y="3740150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2054225" y="1755775"/>
            <a:ext cx="463550" cy="457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4" name="Object 10"/>
          <p:cNvGraphicFramePr>
            <a:graphicFrameLocks noChangeAspect="1"/>
          </p:cNvGraphicFramePr>
          <p:nvPr/>
        </p:nvGraphicFramePr>
        <p:xfrm>
          <a:off x="2844800" y="2722563"/>
          <a:ext cx="3556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722563"/>
                        <a:ext cx="35560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1574800" y="1468438"/>
          <a:ext cx="330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468438"/>
                        <a:ext cx="330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6" name="Object 12"/>
          <p:cNvGraphicFramePr>
            <a:graphicFrameLocks noChangeAspect="1"/>
          </p:cNvGraphicFramePr>
          <p:nvPr/>
        </p:nvGraphicFramePr>
        <p:xfrm>
          <a:off x="2590800" y="1758950"/>
          <a:ext cx="254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17" imgW="126720" imgH="215640" progId="Equation.3">
                  <p:embed/>
                </p:oleObj>
              </mc:Choice>
              <mc:Fallback>
                <p:oleObj name="Equation" r:id="rId17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8950"/>
                        <a:ext cx="254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969000" y="2686050"/>
          <a:ext cx="1651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9" imgW="825480" imgH="685800" progId="Equation.3">
                  <p:embed/>
                </p:oleObj>
              </mc:Choice>
              <mc:Fallback>
                <p:oleObj name="Equation" r:id="rId19" imgW="8254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686050"/>
                        <a:ext cx="16510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6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Rigid Body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translation represented by a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vector addition</a:t>
            </a:r>
          </a:p>
          <a:p>
            <a:r>
              <a:rPr lang="en-US" dirty="0" smtClean="0"/>
              <a:t>rotation represented by a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matrix-matrix and matrix-vector multiplication</a:t>
            </a:r>
          </a:p>
          <a:p>
            <a:r>
              <a:rPr lang="en-US" dirty="0" smtClean="0"/>
              <a:t>convenient to have a uniform representation of translation and rotation</a:t>
            </a:r>
          </a:p>
          <a:p>
            <a:pPr lvl="1"/>
            <a:r>
              <a:rPr lang="en-US" dirty="0" smtClean="0"/>
              <a:t>obviously vector addition will not work for rotation</a:t>
            </a:r>
          </a:p>
          <a:p>
            <a:pPr lvl="1"/>
            <a:r>
              <a:rPr lang="en-US" dirty="0" smtClean="0"/>
              <a:t>can we use matrix multiplication to represent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Robotic Manipulators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robotic manipulator is a kinematic chain</a:t>
            </a:r>
          </a:p>
          <a:p>
            <a:pPr lvl="1"/>
            <a:r>
              <a:rPr lang="en-CA" dirty="0" smtClean="0"/>
              <a:t>i.e. an assembly of pairs of rigid bodies that can move respect to one another via a mechanical constraint</a:t>
            </a:r>
          </a:p>
          <a:p>
            <a:r>
              <a:rPr lang="en-CA" dirty="0" smtClean="0"/>
              <a:t>the rigid bodies are called </a:t>
            </a:r>
            <a:r>
              <a:rPr lang="en-CA" i="1" dirty="0" smtClean="0"/>
              <a:t>links</a:t>
            </a:r>
          </a:p>
          <a:p>
            <a:r>
              <a:rPr lang="en-CA" dirty="0" smtClean="0"/>
              <a:t>the mechanical constraints are called </a:t>
            </a:r>
            <a:r>
              <a:rPr lang="en-CA" i="1" dirty="0" smtClean="0"/>
              <a:t>joints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moving a point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 by a translation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235200" y="1635125"/>
          <a:ext cx="39624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4" name="Equation" r:id="rId3" imgW="1981080" imgH="711000" progId="Equation.3">
                  <p:embed/>
                </p:oleObj>
              </mc:Choice>
              <mc:Fallback>
                <p:oleObj name="Equation" r:id="rId3" imgW="1981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1635125"/>
                        <a:ext cx="39624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603500" y="3768725"/>
          <a:ext cx="34798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5" imgW="1739880" imgH="711000" progId="Equation.3">
                  <p:embed/>
                </p:oleObj>
              </mc:Choice>
              <mc:Fallback>
                <p:oleObj name="Equation" r:id="rId5" imgW="1739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768725"/>
                        <a:ext cx="34798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515" y="5867400"/>
            <a:ext cx="752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possible as matrix-vector multiplication always leaves the origin unchanged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859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an augmented vector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and an augmented matrix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4673600" y="1471612"/>
          <a:ext cx="25146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8" name="Equation" r:id="rId3" imgW="1257120" imgH="914400" progId="Equation.3">
                  <p:embed/>
                </p:oleObj>
              </mc:Choice>
              <mc:Fallback>
                <p:oleObj name="Equation" r:id="rId3" imgW="12571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471612"/>
                        <a:ext cx="25146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501900" y="1447800"/>
          <a:ext cx="1320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5" imgW="660240" imgH="914400" progId="Equation.3">
                  <p:embed/>
                </p:oleObj>
              </mc:Choice>
              <mc:Fallback>
                <p:oleObj name="Equation" r:id="rId5" imgW="6602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1447800"/>
                        <a:ext cx="1320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2133600" y="4062412"/>
          <a:ext cx="48514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name="Equation" r:id="rId7" imgW="2425680" imgH="914400" progId="Equation.3">
                  <p:embed/>
                </p:oleObj>
              </mc:Choice>
              <mc:Fallback>
                <p:oleObj name="Equation" r:id="rId7" imgW="2425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62412"/>
                        <a:ext cx="48514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459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augmented form of a rotation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3x3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3124200" y="1447800"/>
          <a:ext cx="28956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2" name="Equation" r:id="rId3" imgW="1447560" imgH="914400" progId="Equation.3">
                  <p:embed/>
                </p:oleObj>
              </mc:Choice>
              <mc:Fallback>
                <p:oleObj name="Equation" r:id="rId3" imgW="14475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28956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3"/>
          <p:cNvGraphicFramePr>
            <a:graphicFrameLocks noChangeAspect="1"/>
          </p:cNvGraphicFramePr>
          <p:nvPr/>
        </p:nvGraphicFramePr>
        <p:xfrm>
          <a:off x="1943100" y="3886200"/>
          <a:ext cx="52578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3" name="Equation" r:id="rId5" imgW="2628720" imgH="914400" progId="Equation.3">
                  <p:embed/>
                </p:oleObj>
              </mc:Choice>
              <mc:Fallback>
                <p:oleObj name="Equation" r:id="rId5" imgW="26287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886200"/>
                        <a:ext cx="5257800" cy="211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2900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6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Equation" r:id="rId5" imgW="215640" imgH="228600" progId="Equation.3">
                  <p:embed/>
                </p:oleObj>
              </mc:Choice>
              <mc:Fallback>
                <p:oleObj name="Equation" r:id="rId5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923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name="Equation" r:id="rId7" imgW="215640" imgH="228600" progId="Equation.3">
                  <p:embed/>
                </p:oleObj>
              </mc:Choice>
              <mc:Fallback>
                <p:oleObj name="Equation" r:id="rId7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2901950"/>
                        <a:ext cx="431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770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is a rotated and translated relative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</a:p>
          <a:p>
            <a:r>
              <a:rPr lang="en-US" dirty="0" smtClean="0"/>
              <a:t>what is the pose (the orientation and position)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?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51816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46863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524000" y="51816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35052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35059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41148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41686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352800" y="41036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036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48122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3733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4165600" y="2286000"/>
          <a:ext cx="812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Equation" r:id="rId5" imgW="406080" imgH="228600" progId="Equation.3">
                  <p:embed/>
                </p:oleObj>
              </mc:Choice>
              <mc:Fallback>
                <p:oleObj name="Equation" r:id="rId5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286000"/>
                        <a:ext cx="812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2546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/>
          <p:nvPr/>
        </p:nvCxnSpPr>
        <p:spPr>
          <a:xfrm flipV="1">
            <a:off x="7467600" y="4800600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971506" y="4305300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6781800" y="4800602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moving frame interpretation (</a:t>
            </a:r>
            <a:r>
              <a:rPr lang="en-US" dirty="0" err="1" smtClean="0"/>
              <a:t>postmultiply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rotate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4876800" y="48544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4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43800" y="4876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261100" y="1625600"/>
          <a:ext cx="48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5" name="Equation" r:id="rId5" imgW="241200" imgH="253800" progId="Equation.3">
                  <p:embed/>
                </p:oleObj>
              </mc:Choice>
              <mc:Fallback>
                <p:oleObj name="Equation" r:id="rId5" imgW="241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625600"/>
                        <a:ext cx="4826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219200" y="36352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2362200" y="3568699"/>
          <a:ext cx="279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6" name="Equation" r:id="rId7" imgW="139680" imgH="177480" progId="Equation.3">
                  <p:embed/>
                </p:oleObj>
              </mc:Choice>
              <mc:Fallback>
                <p:oleObj name="Equation" r:id="rId7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68699"/>
                        <a:ext cx="279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810000" y="3657599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313906" y="3162299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33800" y="3581399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124200" y="3657601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4200" y="3288267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1800" y="4495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1621" name="Object 12"/>
          <p:cNvGraphicFramePr>
            <a:graphicFrameLocks noChangeAspect="1"/>
          </p:cNvGraphicFramePr>
          <p:nvPr/>
        </p:nvGraphicFramePr>
        <p:xfrm>
          <a:off x="6248400" y="21336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9" imgW="457200" imgH="253800" progId="Equation.3">
                  <p:embed/>
                </p:oleObj>
              </mc:Choice>
              <mc:Fallback>
                <p:oleObj name="Equation" r:id="rId9" imgW="457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9144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0269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fixed frame interpretation (</a:t>
            </a:r>
            <a:r>
              <a:rPr lang="en-US" dirty="0" err="1" smtClean="0"/>
              <a:t>premultiply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 </a:t>
            </a:r>
            <a:r>
              <a:rPr lang="en-US" dirty="0" smtClean="0"/>
              <a:t>in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1219200" y="4038599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08805" y="4039394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1143000" y="457199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1219200" y="4648201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876800" y="4854480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8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89488"/>
                        <a:ext cx="27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781800" y="16764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9200" y="4800599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4876800" y="5257800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rot="16200000" flipV="1">
            <a:off x="4266405" y="5258595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/>
          </p:cNvSpPr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4876800" y="5867402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876800" y="5867401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380706" y="5372101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00600" y="579120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76800" y="6019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91400" y="472440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467600" y="4953000"/>
            <a:ext cx="5212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2646" name="Object 12"/>
          <p:cNvGraphicFramePr>
            <a:graphicFrameLocks noChangeAspect="1"/>
          </p:cNvGraphicFramePr>
          <p:nvPr/>
        </p:nvGraphicFramePr>
        <p:xfrm>
          <a:off x="6540500" y="2162175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name="Equation" r:id="rId7" imgW="291960" imgH="203040" progId="Equation.3">
                  <p:embed/>
                </p:oleObj>
              </mc:Choice>
              <mc:Fallback>
                <p:oleObj name="Equation" r:id="rId7" imgW="291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162175"/>
                        <a:ext cx="584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44549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interpretations yield the same transformation</a:t>
            </a:r>
            <a:endParaRPr lang="en-US" dirty="0"/>
          </a:p>
        </p:txBody>
      </p:sp>
      <p:graphicFrame>
        <p:nvGraphicFramePr>
          <p:cNvPr id="113666" name="Object 12"/>
          <p:cNvGraphicFramePr>
            <a:graphicFrameLocks noChangeAspect="1"/>
          </p:cNvGraphicFramePr>
          <p:nvPr/>
        </p:nvGraphicFramePr>
        <p:xfrm>
          <a:off x="2057400" y="1524000"/>
          <a:ext cx="50292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" name="Equation" r:id="rId3" imgW="2514600" imgH="2070000" progId="Equation.3">
                  <p:embed/>
                </p:oleObj>
              </mc:Choice>
              <mc:Fallback>
                <p:oleObj name="Equation" r:id="rId3" imgW="2514600" imgH="2070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5029200" cy="475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43310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6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373312"/>
                        <a:ext cx="23368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7655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0" name="Equation" r:id="rId3" imgW="660240" imgH="482400" progId="Equation.3">
                  <p:embed/>
                </p:oleObj>
              </mc:Choice>
              <mc:Fallback>
                <p:oleObj name="Equation" r:id="rId3" imgW="660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1200"/>
                        <a:ext cx="13208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1" name="Equation" r:id="rId5" imgW="622080" imgH="482400" progId="Equation.3">
                  <p:embed/>
                </p:oleObj>
              </mc:Choice>
              <mc:Fallback>
                <p:oleObj name="Equation" r:id="rId5" imgW="622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4191000"/>
                        <a:ext cx="1244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44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A150 Robotic Arm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 descr="a150_joints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16504" y="1343987"/>
            <a:ext cx="7110991" cy="4170025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752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9812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 rot="16200000" flipH="1">
            <a:off x="2986770" y="1996170"/>
            <a:ext cx="392668" cy="1101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</p:cNvCxnSpPr>
          <p:nvPr/>
        </p:nvCxnSpPr>
        <p:spPr>
          <a:xfrm rot="5400000">
            <a:off x="5348971" y="1954562"/>
            <a:ext cx="316468" cy="651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4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4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33680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5" name="Equation" r:id="rId5" imgW="1574640" imgH="482400" progId="Equation.3">
                  <p:embed/>
                </p:oleObj>
              </mc:Choice>
              <mc:Fallback>
                <p:oleObj name="Equation" r:id="rId5" imgW="1574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3149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8023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 rot="-1800000">
            <a:off x="2819400" y="1676399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rot="1200000">
            <a:off x="5638800" y="1219200"/>
            <a:ext cx="1447800" cy="1600200"/>
            <a:chOff x="5638800" y="1219200"/>
            <a:chExt cx="1447800" cy="1600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248400" y="2209800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5749131" y="1717675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6172200" y="213995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 flipV="1">
              <a:off x="5638800" y="2216152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/>
          <p:nvPr/>
        </p:nvCxnSpPr>
        <p:spPr>
          <a:xfrm rot="600000" flipV="1">
            <a:off x="3695539" y="55363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3288582" y="49789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3625155" y="53937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3044009" y="54124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600000" flipV="1">
            <a:off x="7048338" y="5079186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6000000" flipH="1" flipV="1">
            <a:off x="6641381" y="452173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 rot="600000">
            <a:off x="6977954" y="493651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1400000" flipV="1">
            <a:off x="6396808" y="4955203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524000" y="2743200"/>
            <a:ext cx="1905000" cy="13779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6" idx="6"/>
          </p:cNvCxnSpPr>
          <p:nvPr/>
        </p:nvCxnSpPr>
        <p:spPr>
          <a:xfrm flipV="1">
            <a:off x="3608729" y="2133600"/>
            <a:ext cx="2411071" cy="5324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524000" y="4114800"/>
            <a:ext cx="20574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2"/>
          </p:cNvCxnSpPr>
          <p:nvPr/>
        </p:nvCxnSpPr>
        <p:spPr>
          <a:xfrm rot="10800000" flipH="1">
            <a:off x="3626313" y="5029201"/>
            <a:ext cx="3307886" cy="42747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38200" y="3810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29000" y="20574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00800" y="182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581400" y="5638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4200" y="5181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{4}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Arrow Connector 76"/>
          <p:cNvCxnSpPr>
            <a:endCxn id="40" idx="5"/>
          </p:cNvCxnSpPr>
          <p:nvPr/>
        </p:nvCxnSpPr>
        <p:spPr>
          <a:xfrm rot="16200000" flipV="1">
            <a:off x="5249095" y="3205323"/>
            <a:ext cx="2786943" cy="84479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2120900" y="27432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7432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800600" y="16764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764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667000" y="4252913"/>
          <a:ext cx="457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252913"/>
                        <a:ext cx="4572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5334000" y="4572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2" name="Equation" r:id="rId11" imgW="228600" imgH="228600" progId="Equation.3">
                  <p:embed/>
                </p:oleObj>
              </mc:Choice>
              <mc:Fallback>
                <p:oleObj name="Equation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572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6781800" y="3165475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Equation" r:id="rId13" imgW="228600" imgH="228600" progId="Equation.3">
                  <p:embed/>
                </p:oleObj>
              </mc:Choice>
              <mc:Fallback>
                <p:oleObj name="Equation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165475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8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 expressions for: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1828800" y="1447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2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447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828800" y="22098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3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098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0779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 rot="7200000">
            <a:off x="4419600" y="1198782"/>
            <a:ext cx="3048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3480000">
            <a:off x="2557145" y="968416"/>
            <a:ext cx="294090" cy="2731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gnetic Disk 49"/>
          <p:cNvSpPr/>
          <p:nvPr/>
        </p:nvSpPr>
        <p:spPr>
          <a:xfrm>
            <a:off x="1066800" y="3352800"/>
            <a:ext cx="914400" cy="9144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Transform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24000" y="41148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447800" y="40386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914400" y="41211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 rot="-1800000">
            <a:off x="5408466" y="1820032"/>
            <a:ext cx="1447800" cy="1600200"/>
            <a:chOff x="2819400" y="1676399"/>
            <a:chExt cx="1447800" cy="1600200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3429000" y="2666999"/>
              <a:ext cx="838200" cy="63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2929731" y="2174874"/>
              <a:ext cx="997746" cy="7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3352800" y="25971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0800000" flipV="1">
              <a:off x="2819400" y="2673351"/>
              <a:ext cx="609600" cy="6032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>
            <a:endCxn id="36" idx="2"/>
          </p:cNvCxnSpPr>
          <p:nvPr/>
        </p:nvCxnSpPr>
        <p:spPr>
          <a:xfrm flipV="1">
            <a:off x="1524000" y="2885859"/>
            <a:ext cx="4541813" cy="12352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44" idx="2"/>
          </p:cNvCxnSpPr>
          <p:nvPr/>
        </p:nvCxnSpPr>
        <p:spPr>
          <a:xfrm>
            <a:off x="1524000" y="4114800"/>
            <a:ext cx="3297050" cy="12214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990600" y="3821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2133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3352800" y="290195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7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90195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743200" y="48006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8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Flowchart: Magnetic Disk 51"/>
          <p:cNvSpPr/>
          <p:nvPr/>
        </p:nvSpPr>
        <p:spPr>
          <a:xfrm>
            <a:off x="1371600" y="3124200"/>
            <a:ext cx="304800" cy="3810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95400" y="2819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024731" y="36226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3657600" y="1371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 rot="1800000">
            <a:off x="5173125" y="2180907"/>
            <a:ext cx="1295400" cy="990600"/>
            <a:chOff x="3962400" y="2743200"/>
            <a:chExt cx="1295400" cy="9906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Parallelogram 86"/>
          <p:cNvSpPr/>
          <p:nvPr/>
        </p:nvSpPr>
        <p:spPr>
          <a:xfrm>
            <a:off x="4876800" y="4343400"/>
            <a:ext cx="3657600" cy="990600"/>
          </a:xfrm>
          <a:prstGeom prst="parallelogram">
            <a:avLst>
              <a:gd name="adj" fmla="val 160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7010400" y="4114800"/>
            <a:ext cx="457200" cy="4572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600000" flipV="1">
            <a:off x="4890276" y="541598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6000000" flipH="1" flipV="1">
            <a:off x="4483319" y="4858538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 rot="600000">
            <a:off x="4819892" y="527331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1400000" flipV="1">
            <a:off x="4238746" y="5292006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776137" y="5518403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7010400" y="4572000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934200" y="4495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 flipV="1">
            <a:off x="6400800" y="4578352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934200" y="4572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{3}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 flipH="1" flipV="1">
            <a:off x="6511131" y="4079875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7"/>
          </p:cNvCxnSpPr>
          <p:nvPr/>
        </p:nvCxnSpPr>
        <p:spPr>
          <a:xfrm rot="5400000" flipH="1" flipV="1">
            <a:off x="5579453" y="3951060"/>
            <a:ext cx="733807" cy="19756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5867400" y="42449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Equation" r:id="rId9" imgW="228600" imgH="241200" progId="Equation.3">
                  <p:embed/>
                </p:oleObj>
              </mc:Choice>
              <mc:Fallback>
                <p:oleObj name="Equation" r:id="rId9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2449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 Equations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you find</a:t>
            </a:r>
            <a:endParaRPr lang="en-US" dirty="0"/>
          </a:p>
        </p:txBody>
      </p:sp>
      <p:graphicFrame>
        <p:nvGraphicFramePr>
          <p:cNvPr id="107522" name="Object 17"/>
          <p:cNvGraphicFramePr>
            <a:graphicFrameLocks noChangeAspect="1"/>
          </p:cNvGraphicFramePr>
          <p:nvPr/>
        </p:nvGraphicFramePr>
        <p:xfrm>
          <a:off x="1066800" y="1524000"/>
          <a:ext cx="457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0" name="Equation" r:id="rId3" imgW="228600" imgH="228600" progId="Equation.3">
                  <p:embed/>
                </p:oleObj>
              </mc:Choice>
              <mc:Fallback>
                <p:oleObj name="Equation" r:id="rId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457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18"/>
          <p:cNvGraphicFramePr>
            <a:graphicFrameLocks noChangeAspect="1"/>
          </p:cNvGraphicFramePr>
          <p:nvPr/>
        </p:nvGraphicFramePr>
        <p:xfrm>
          <a:off x="1066800" y="3048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1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19"/>
          <p:cNvGraphicFramePr>
            <a:graphicFrameLocks noChangeAspect="1"/>
          </p:cNvGraphicFramePr>
          <p:nvPr/>
        </p:nvGraphicFramePr>
        <p:xfrm>
          <a:off x="1066800" y="2286000"/>
          <a:ext cx="457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2" name="Equation" r:id="rId7" imgW="228600" imgH="228600" progId="Equation.3">
                  <p:embed/>
                </p:oleObj>
              </mc:Choice>
              <mc:Fallback>
                <p:oleObj name="Equation" r:id="rId7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57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18"/>
          <p:cNvGraphicFramePr>
            <a:graphicFrameLocks noChangeAspect="1"/>
          </p:cNvGraphicFramePr>
          <p:nvPr/>
        </p:nvGraphicFramePr>
        <p:xfrm>
          <a:off x="1066800" y="3886200"/>
          <a:ext cx="4318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tion" r:id="rId9" imgW="215640" imgH="241200" progId="Equation.3">
                  <p:embed/>
                </p:oleObj>
              </mc:Choice>
              <mc:Fallback>
                <p:oleObj name="Equation" r:id="rId9" imgW="215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4318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911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manipulator joints are one of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 (or rotary)</a:t>
            </a:r>
          </a:p>
          <a:p>
            <a:pPr marL="788670" lvl="1" indent="-514350"/>
            <a:r>
              <a:rPr lang="en-CA" dirty="0" smtClean="0"/>
              <a:t>like a hinge</a:t>
            </a:r>
          </a:p>
          <a:p>
            <a:pPr marL="788670" lvl="1" indent="-514350"/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 (or linear)</a:t>
            </a:r>
          </a:p>
          <a:p>
            <a:pPr marL="788670" lvl="1" indent="-514350"/>
            <a:r>
              <a:rPr lang="en-CA" dirty="0" smtClean="0"/>
              <a:t>like a piston</a:t>
            </a:r>
          </a:p>
          <a:p>
            <a:pPr marL="514350" indent="-514350"/>
            <a:endParaRPr lang="en-CA" dirty="0" smtClean="0"/>
          </a:p>
          <a:p>
            <a:pPr marL="514350" indent="-514350"/>
            <a:r>
              <a:rPr lang="en-CA" dirty="0" smtClean="0"/>
              <a:t>our </a:t>
            </a:r>
            <a:r>
              <a:rPr lang="en-CA" dirty="0" smtClean="0"/>
              <a:t>convention: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marL="788670" lvl="1" indent="-514350"/>
            <a:r>
              <a:rPr lang="en-CA" dirty="0" smtClean="0"/>
              <a:t>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actuated,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796</TotalTime>
  <Words>2252</Words>
  <Application>Microsoft Office PowerPoint</Application>
  <PresentationFormat>On-screen Show (4:3)</PresentationFormat>
  <Paragraphs>613</Paragraphs>
  <Slides>84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5" baseType="lpstr">
      <vt:lpstr>Bookman Old Style</vt:lpstr>
      <vt:lpstr>Calibri</vt:lpstr>
      <vt:lpstr>Cambria Math</vt:lpstr>
      <vt:lpstr>Courier New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CSE4421/5324: Introduction to Robotics</vt:lpstr>
      <vt:lpstr>Contact Information</vt:lpstr>
      <vt:lpstr>General Course Information</vt:lpstr>
      <vt:lpstr>Textbook</vt:lpstr>
      <vt:lpstr>Assessment</vt:lpstr>
      <vt:lpstr>Introduction to manipulator kinematics</vt:lpstr>
      <vt:lpstr>Robotic Manipulators</vt:lpstr>
      <vt:lpstr>A150 Robotic Arm</vt:lpstr>
      <vt:lpstr>Joints</vt:lpstr>
      <vt:lpstr>Joint Variables</vt:lpstr>
      <vt:lpstr>Revolute Joint Variable</vt:lpstr>
      <vt:lpstr>Prismatic Joint Variable</vt:lpstr>
      <vt:lpstr>Common Manipulator Arrangments</vt:lpstr>
      <vt:lpstr>Articulated Manipulator</vt:lpstr>
      <vt:lpstr>Spherical Manipulator</vt:lpstr>
      <vt:lpstr>SCARA Manipulator</vt:lpstr>
      <vt:lpstr>Parallel Robots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Inverse Kinematics</vt:lpstr>
      <vt:lpstr>Inverse Kinematics</vt:lpstr>
      <vt:lpstr>Inverse Kinematics</vt:lpstr>
      <vt:lpstr>Inverse Kinematics</vt:lpstr>
      <vt:lpstr>Inverse Kinematics</vt:lpstr>
      <vt:lpstr>Inverse Kinematics</vt:lpstr>
      <vt:lpstr>Spatial Descriptions</vt:lpstr>
      <vt:lpstr>Points and Vectors</vt:lpstr>
      <vt:lpstr>Coordinate Frames</vt:lpstr>
      <vt:lpstr>Coordinate Frames</vt:lpstr>
      <vt:lpstr>Dot Product</vt:lpstr>
      <vt:lpstr>Vector Projection and Rejection</vt:lpstr>
      <vt:lpstr>Translation</vt:lpstr>
      <vt:lpstr>Translation 1</vt:lpstr>
      <vt:lpstr>Translation 1</vt:lpstr>
      <vt:lpstr>Translation 2</vt:lpstr>
      <vt:lpstr>Translation 2</vt:lpstr>
      <vt:lpstr>Translation 3</vt:lpstr>
      <vt:lpstr>Translation 3</vt:lpstr>
      <vt:lpstr>Rotation</vt:lpstr>
      <vt:lpstr>Rotation 1</vt:lpstr>
      <vt:lpstr>Rotation 1</vt:lpstr>
      <vt:lpstr>Rotation 2</vt:lpstr>
      <vt:lpstr>Rotation 2</vt:lpstr>
      <vt:lpstr>Rotation 3</vt:lpstr>
      <vt:lpstr>Rotation 3</vt:lpstr>
      <vt:lpstr>Properties of Rotation Matrices</vt:lpstr>
      <vt:lpstr>Rotation and Translation</vt:lpstr>
      <vt:lpstr>Rotations in 3D</vt:lpstr>
      <vt:lpstr>Rotations</vt:lpstr>
      <vt:lpstr>Properties of Rotation Matrices</vt:lpstr>
      <vt:lpstr>Rotations in 3D</vt:lpstr>
      <vt:lpstr>Rotation About z-axis</vt:lpstr>
      <vt:lpstr>Rotation About x-axis</vt:lpstr>
      <vt:lpstr>Rotation About y-axis</vt:lpstr>
      <vt:lpstr>Relative Orientation Example</vt:lpstr>
      <vt:lpstr>Successive Rotations in Moving Frames</vt:lpstr>
      <vt:lpstr>Successive Rotations in a Fixed Frame</vt:lpstr>
      <vt:lpstr>Composition of Rotations</vt:lpstr>
      <vt:lpstr>Rotation About a Unit Axis</vt:lpstr>
      <vt:lpstr>Rigid Body Transformations</vt:lpstr>
      <vt:lpstr>Homogeneous Representation</vt:lpstr>
      <vt:lpstr>Homogeneous Representation</vt:lpstr>
      <vt:lpstr>Homogeneous Representation</vt:lpstr>
      <vt:lpstr>Homogeneous Representation</vt:lpstr>
      <vt:lpstr>Rigid Body Transformations in 3D</vt:lpstr>
      <vt:lpstr>Rigid Body Transformations in 3D</vt:lpstr>
      <vt:lpstr>Rigid Body Transformations in 3D</vt:lpstr>
      <vt:lpstr>Rigid Body Transformations in 3D</vt:lpstr>
      <vt:lpstr>Rigid Body Transformations in 3D</vt:lpstr>
      <vt:lpstr>Homogeneous Representation</vt:lpstr>
      <vt:lpstr>Homogeneous Representation</vt:lpstr>
      <vt:lpstr>Inverse Transformation</vt:lpstr>
      <vt:lpstr>Transform Equations</vt:lpstr>
      <vt:lpstr>Transform Equations</vt:lpstr>
      <vt:lpstr>Transform Equations</vt:lpstr>
      <vt:lpstr>Transform Equations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23</cp:revision>
  <dcterms:created xsi:type="dcterms:W3CDTF">2011-01-07T01:27:12Z</dcterms:created>
  <dcterms:modified xsi:type="dcterms:W3CDTF">2018-01-05T05:03:23Z</dcterms:modified>
</cp:coreProperties>
</file>